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4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5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  <p:sldMasterId id="2147483809" r:id="rId2"/>
    <p:sldMasterId id="2147483839" r:id="rId3"/>
    <p:sldMasterId id="2147483907" r:id="rId4"/>
    <p:sldMasterId id="2147483955" r:id="rId5"/>
    <p:sldMasterId id="2147483982" r:id="rId6"/>
    <p:sldMasterId id="2147483994" r:id="rId7"/>
    <p:sldMasterId id="2147484018" r:id="rId8"/>
    <p:sldMasterId id="2147484035" r:id="rId9"/>
    <p:sldMasterId id="2147484052" r:id="rId10"/>
    <p:sldMasterId id="2147484082" r:id="rId11"/>
    <p:sldMasterId id="2147484112" r:id="rId12"/>
    <p:sldMasterId id="2147484130" r:id="rId13"/>
    <p:sldMasterId id="2147484173" r:id="rId14"/>
    <p:sldMasterId id="2147484191" r:id="rId15"/>
    <p:sldMasterId id="2147484207" r:id="rId16"/>
  </p:sldMasterIdLst>
  <p:notesMasterIdLst>
    <p:notesMasterId r:id="rId80"/>
  </p:notesMasterIdLst>
  <p:sldIdLst>
    <p:sldId id="771" r:id="rId17"/>
    <p:sldId id="772" r:id="rId18"/>
    <p:sldId id="773" r:id="rId19"/>
    <p:sldId id="1350" r:id="rId20"/>
    <p:sldId id="837" r:id="rId21"/>
    <p:sldId id="1043" r:id="rId22"/>
    <p:sldId id="1349" r:id="rId23"/>
    <p:sldId id="1320" r:id="rId24"/>
    <p:sldId id="1306" r:id="rId25"/>
    <p:sldId id="1021" r:id="rId26"/>
    <p:sldId id="1289" r:id="rId27"/>
    <p:sldId id="1321" r:id="rId28"/>
    <p:sldId id="1328" r:id="rId29"/>
    <p:sldId id="1322" r:id="rId30"/>
    <p:sldId id="1324" r:id="rId31"/>
    <p:sldId id="1329" r:id="rId32"/>
    <p:sldId id="1330" r:id="rId33"/>
    <p:sldId id="1087" r:id="rId34"/>
    <p:sldId id="1292" r:id="rId35"/>
    <p:sldId id="1293" r:id="rId36"/>
    <p:sldId id="1344" r:id="rId37"/>
    <p:sldId id="980" r:id="rId38"/>
    <p:sldId id="1337" r:id="rId39"/>
    <p:sldId id="1314" r:id="rId40"/>
    <p:sldId id="1342" r:id="rId41"/>
    <p:sldId id="1287" r:id="rId42"/>
    <p:sldId id="1294" r:id="rId43"/>
    <p:sldId id="1295" r:id="rId44"/>
    <p:sldId id="1296" r:id="rId45"/>
    <p:sldId id="1298" r:id="rId46"/>
    <p:sldId id="1048" r:id="rId47"/>
    <p:sldId id="1335" r:id="rId48"/>
    <p:sldId id="1336" r:id="rId49"/>
    <p:sldId id="1297" r:id="rId50"/>
    <p:sldId id="981" r:id="rId51"/>
    <p:sldId id="1346" r:id="rId52"/>
    <p:sldId id="1348" r:id="rId53"/>
    <p:sldId id="1347" r:id="rId54"/>
    <p:sldId id="1345" r:id="rId55"/>
    <p:sldId id="1086" r:id="rId56"/>
    <p:sldId id="1291" r:id="rId57"/>
    <p:sldId id="1331" r:id="rId58"/>
    <p:sldId id="299" r:id="rId59"/>
    <p:sldId id="300" r:id="rId60"/>
    <p:sldId id="1290" r:id="rId61"/>
    <p:sldId id="1239" r:id="rId62"/>
    <p:sldId id="1061" r:id="rId63"/>
    <p:sldId id="1338" r:id="rId64"/>
    <p:sldId id="961" r:id="rId65"/>
    <p:sldId id="986" r:id="rId66"/>
    <p:sldId id="1299" r:id="rId67"/>
    <p:sldId id="964" r:id="rId68"/>
    <p:sldId id="966" r:id="rId69"/>
    <p:sldId id="967" r:id="rId70"/>
    <p:sldId id="968" r:id="rId71"/>
    <p:sldId id="1351" r:id="rId72"/>
    <p:sldId id="969" r:id="rId73"/>
    <p:sldId id="970" r:id="rId74"/>
    <p:sldId id="974" r:id="rId75"/>
    <p:sldId id="1340" r:id="rId76"/>
    <p:sldId id="1341" r:id="rId77"/>
    <p:sldId id="1317" r:id="rId78"/>
    <p:sldId id="1310" r:id="rId7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A22FFF"/>
    <a:srgbClr val="070254"/>
    <a:srgbClr val="1E2DC0"/>
    <a:srgbClr val="3188B0"/>
    <a:srgbClr val="FF00FF"/>
    <a:srgbClr val="7AA7CE"/>
    <a:srgbClr val="FFC58D"/>
    <a:srgbClr val="B6C083"/>
    <a:srgbClr val="CA7B80"/>
    <a:srgbClr val="09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2" autoAdjust="0"/>
    <p:restoredTop sz="93606" autoAdjust="0"/>
  </p:normalViewPr>
  <p:slideViewPr>
    <p:cSldViewPr snapToGrid="0" snapToObjects="1">
      <p:cViewPr varScale="1">
        <p:scale>
          <a:sx n="88" d="100"/>
          <a:sy n="88" d="100"/>
        </p:scale>
        <p:origin x="192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viewProps" Target="view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Neue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Neue"/>
              </a:defRPr>
            </a:lvl1pPr>
          </a:lstStyle>
          <a:p>
            <a:fld id="{74A96271-E23F-164B-806F-AA8E1081DA3E}" type="datetimeFigureOut">
              <a:rPr lang="sv-SE" smtClean="0"/>
              <a:pPr/>
              <a:t>2019-11-05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Neue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Neue"/>
              </a:defRPr>
            </a:lvl1pPr>
          </a:lstStyle>
          <a:p>
            <a:fld id="{C887ABE9-32A2-1845-A5FC-18920A93F13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724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v.wikipedia.org/wiki/Stympning" TargetMode="External"/><Relationship Id="rId3" Type="http://schemas.openxmlformats.org/officeDocument/2006/relationships/hyperlink" Target="https://sv.wikipedia.org/wiki/Grekiska" TargetMode="External"/><Relationship Id="rId7" Type="http://schemas.openxmlformats.org/officeDocument/2006/relationships/hyperlink" Target="https://sv.wikipedia.org/wiki/Tortyr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v.wikipedia.org/wiki/Attika" TargetMode="External"/><Relationship Id="rId5" Type="http://schemas.openxmlformats.org/officeDocument/2006/relationships/hyperlink" Target="https://sv.wikipedia.org/wiki/R%C3%B6vare" TargetMode="External"/><Relationship Id="rId4" Type="http://schemas.openxmlformats.org/officeDocument/2006/relationships/hyperlink" Target="https://sv.wikipedia.org/wiki/Grekisk_mytologi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Ett problem är helt enkelt: var tar professionskunskapen vägen?</a:t>
            </a:r>
          </a:p>
          <a:p>
            <a:r>
              <a:rPr lang="sv-SE" dirty="0"/>
              <a:t>Ett annat är hur ska vi föra över den här mycket speciella kunskapen till kliniken?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7ABE9-32A2-1845-A5FC-18920A93F131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638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SoS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 2009 innebär ”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Förslag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 till nationell modell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för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 kunskapsstyrning – enligt regeringsuppdrag om att utveckla modellen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för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 God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vård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”.</a:t>
            </a:r>
          </a:p>
          <a:p>
            <a:r>
              <a:rPr lang="sv-SE" sz="1200" dirty="0"/>
              <a:t>”EBM </a:t>
            </a:r>
            <a:r>
              <a:rPr lang="sv-SE" sz="1200" dirty="0" err="1"/>
              <a:t>requires</a:t>
            </a:r>
            <a:r>
              <a:rPr lang="sv-SE" sz="1200" dirty="0"/>
              <a:t> </a:t>
            </a:r>
            <a:r>
              <a:rPr lang="sv-SE" sz="1200" dirty="0" err="1"/>
              <a:t>clinical</a:t>
            </a:r>
            <a:r>
              <a:rPr lang="sv-SE" sz="1200" dirty="0"/>
              <a:t> </a:t>
            </a:r>
            <a:r>
              <a:rPr lang="sv-SE" sz="1200" dirty="0" err="1"/>
              <a:t>expertise</a:t>
            </a:r>
            <a:r>
              <a:rPr lang="sv-SE" sz="1200" dirty="0"/>
              <a:t> for </a:t>
            </a:r>
            <a:r>
              <a:rPr lang="sv-SE" sz="1200" dirty="0" err="1"/>
              <a:t>producing</a:t>
            </a:r>
            <a:r>
              <a:rPr lang="sv-SE" sz="1200" dirty="0"/>
              <a:t> and </a:t>
            </a:r>
            <a:r>
              <a:rPr lang="sv-SE" sz="1200" dirty="0" err="1"/>
              <a:t>interpreting</a:t>
            </a:r>
            <a:r>
              <a:rPr lang="sv-SE" sz="1200" dirty="0"/>
              <a:t> </a:t>
            </a:r>
            <a:r>
              <a:rPr lang="sv-SE" sz="1200" dirty="0" err="1"/>
              <a:t>evidence</a:t>
            </a:r>
            <a:r>
              <a:rPr lang="sv-SE" sz="1200" dirty="0"/>
              <a:t>, </a:t>
            </a:r>
            <a:r>
              <a:rPr lang="sv-SE" sz="1200" dirty="0" err="1"/>
              <a:t>performing</a:t>
            </a:r>
            <a:r>
              <a:rPr lang="sv-SE" sz="1200" dirty="0"/>
              <a:t> </a:t>
            </a:r>
            <a:r>
              <a:rPr lang="sv-SE" sz="1200" dirty="0" err="1"/>
              <a:t>clinical</a:t>
            </a:r>
            <a:r>
              <a:rPr lang="sv-SE" sz="1200" dirty="0"/>
              <a:t> </a:t>
            </a:r>
            <a:r>
              <a:rPr lang="sv-SE" sz="1200" dirty="0" err="1"/>
              <a:t>skills</a:t>
            </a:r>
            <a:r>
              <a:rPr lang="sv-SE" sz="1200" dirty="0"/>
              <a:t>, and </a:t>
            </a:r>
            <a:r>
              <a:rPr lang="sv-SE" sz="1200" dirty="0" err="1"/>
              <a:t>integrating</a:t>
            </a:r>
            <a:r>
              <a:rPr lang="sv-SE" sz="1200" dirty="0"/>
              <a:t> the best research </a:t>
            </a:r>
            <a:r>
              <a:rPr lang="sv-SE" sz="1200" dirty="0" err="1"/>
              <a:t>evidence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patient </a:t>
            </a:r>
            <a:r>
              <a:rPr lang="sv-SE" sz="1200" dirty="0" err="1"/>
              <a:t>values</a:t>
            </a:r>
            <a:r>
              <a:rPr lang="sv-SE" sz="1200" dirty="0"/>
              <a:t> and </a:t>
            </a:r>
            <a:r>
              <a:rPr lang="sv-SE" sz="1200" dirty="0" err="1"/>
              <a:t>circumstances</a:t>
            </a:r>
            <a:r>
              <a:rPr lang="sv-SE" sz="1200" dirty="0"/>
              <a:t>” (</a:t>
            </a:r>
            <a:r>
              <a:rPr lang="sv-SE" sz="1200" dirty="0" err="1"/>
              <a:t>Howick</a:t>
            </a:r>
            <a:r>
              <a:rPr lang="sv-SE" sz="1200" dirty="0"/>
              <a:t> 183)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 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02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sv-SE" dirty="0"/>
              <a:t>Formaliseringar och kvantifieringar kan inte göras utan tyst, personlig och social kunskap</a:t>
            </a:r>
          </a:p>
          <a:p>
            <a:pPr lvl="2"/>
            <a:r>
              <a:rPr lang="sv-SE" dirty="0"/>
              <a:t>CF Helgesson</a:t>
            </a:r>
          </a:p>
          <a:p>
            <a:pPr lvl="2"/>
            <a:r>
              <a:rPr lang="sv-SE" dirty="0"/>
              <a:t>Sager om SBU</a:t>
            </a:r>
          </a:p>
          <a:p>
            <a:pPr lvl="2"/>
            <a:r>
              <a:rPr lang="sv-SE" dirty="0"/>
              <a:t>Timmermans och Berg</a:t>
            </a:r>
          </a:p>
          <a:p>
            <a:pPr lvl="1"/>
            <a:r>
              <a:rPr lang="sv-SE" dirty="0"/>
              <a:t>Vilken formalisering? </a:t>
            </a:r>
          </a:p>
          <a:p>
            <a:pPr lvl="2"/>
            <a:r>
              <a:rPr lang="sv-SE" dirty="0"/>
              <a:t>Olika typer</a:t>
            </a:r>
          </a:p>
          <a:p>
            <a:pPr lvl="3"/>
            <a:r>
              <a:rPr lang="sv-SE" dirty="0"/>
              <a:t>Bohlin</a:t>
            </a:r>
          </a:p>
          <a:p>
            <a:pPr lvl="3"/>
            <a:r>
              <a:rPr lang="sv-SE" dirty="0"/>
              <a:t>Hansen och Rieper</a:t>
            </a:r>
          </a:p>
          <a:p>
            <a:pPr lvl="3"/>
            <a:r>
              <a:rPr lang="sv-SE" dirty="0" err="1"/>
              <a:t>Fernler</a:t>
            </a:r>
            <a:endParaRPr lang="sv-SE" dirty="0"/>
          </a:p>
          <a:p>
            <a:pPr lvl="3"/>
            <a:r>
              <a:rPr lang="sv-SE" dirty="0"/>
              <a:t>Sager</a:t>
            </a:r>
          </a:p>
          <a:p>
            <a:pPr lvl="2"/>
            <a:r>
              <a:rPr lang="sv-SE" dirty="0"/>
              <a:t>Olika syften</a:t>
            </a:r>
          </a:p>
          <a:p>
            <a:pPr lvl="3"/>
            <a:r>
              <a:rPr lang="sv-SE" dirty="0" err="1"/>
              <a:t>Zuiderent-Jerak</a:t>
            </a:r>
            <a:endParaRPr lang="sv-SE" dirty="0"/>
          </a:p>
          <a:p>
            <a:pPr lvl="3"/>
            <a:r>
              <a:rPr lang="sv-SE" dirty="0"/>
              <a:t>Timmermans &amp; Berg, Sager &amp; Eriksson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448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Bra att synliggöra denna dimension</a:t>
            </a:r>
            <a:r>
              <a:rPr lang="sv-SE" baseline="0" dirty="0"/>
              <a:t> av tillräckligt underlag samt förstås alla de andra faktorer som kommer in.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71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Bra att synliggöra denna dimension</a:t>
            </a:r>
            <a:r>
              <a:rPr lang="sv-SE" baseline="0" dirty="0"/>
              <a:t> av tillräckligt underlag samt förstås alla de andra faktorer som kommer in.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9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Problem med tyst kunskap. Tar vägen slut här? </a:t>
            </a:r>
          </a:p>
          <a:p>
            <a:r>
              <a:rPr lang="sv-SE" dirty="0"/>
              <a:t>Försvar</a:t>
            </a:r>
          </a:p>
          <a:p>
            <a:r>
              <a:rPr lang="sv-SE" dirty="0"/>
              <a:t>Hindrar utvecklingen</a:t>
            </a:r>
          </a:p>
          <a:p>
            <a:r>
              <a:rPr lang="sv-SE" b="1" dirty="0"/>
              <a:t>Slutar</a:t>
            </a:r>
            <a:r>
              <a:rPr lang="sv-SE" b="1" baseline="0" dirty="0"/>
              <a:t> sökandet efter e</a:t>
            </a:r>
            <a:r>
              <a:rPr lang="sv-SE" b="1" dirty="0"/>
              <a:t>vidensbasering</a:t>
            </a:r>
            <a:r>
              <a:rPr lang="sv-SE" b="1" baseline="0" dirty="0"/>
              <a:t> här?</a:t>
            </a:r>
            <a:endParaRPr lang="sv-SE" b="1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9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DB740-A7AC-0349-A611-62EEB93D5587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4067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Antingen kostar att det att uppnå säkerhet. Eller så kostar det</a:t>
            </a:r>
            <a:r>
              <a:rPr lang="sv-SE" baseline="0" dirty="0"/>
              <a:t> att avstå från att använda kunskap som inte betraktas som tillräckligt säker.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29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Antingen kostar att det att uppnå säkerhet. Eller så kostar det</a:t>
            </a:r>
            <a:r>
              <a:rPr lang="sv-SE" baseline="0" dirty="0"/>
              <a:t> att avstå från att använda kunskap som inte betraktas som tillräckligt säker.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0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Beatrix </a:t>
            </a:r>
            <a:r>
              <a:rPr lang="sv-SE" dirty="0" err="1"/>
              <a:t>Algurén</a:t>
            </a:r>
            <a:r>
              <a:rPr lang="sv-SE" dirty="0"/>
              <a:t>: </a:t>
            </a:r>
            <a:r>
              <a:rPr lang="en" dirty="0"/>
              <a:t>The development of high quality person-</a:t>
            </a:r>
            <a:r>
              <a:rPr lang="en" dirty="0" err="1"/>
              <a:t>centred</a:t>
            </a:r>
            <a:r>
              <a:rPr lang="en" dirty="0"/>
              <a:t> care through integration of ICF into health record. An innovation project. April 2018.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1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Prokrustes</a:t>
            </a:r>
            <a:r>
              <a:rPr lang="sv-SE" dirty="0"/>
              <a:t> (</a:t>
            </a:r>
            <a:r>
              <a:rPr lang="sv-SE" dirty="0">
                <a:hlinkClick r:id="rId3" tooltip="Grekiska"/>
              </a:rPr>
              <a:t>grekiska</a:t>
            </a:r>
            <a:r>
              <a:rPr lang="sv-SE" dirty="0"/>
              <a:t> </a:t>
            </a:r>
            <a:r>
              <a:rPr lang="sv-SE" dirty="0" err="1"/>
              <a:t>Προκρούστης</a:t>
            </a:r>
            <a:r>
              <a:rPr lang="sv-SE" dirty="0"/>
              <a:t>), också kallad </a:t>
            </a:r>
            <a:r>
              <a:rPr lang="sv-SE" b="1" dirty="0" err="1"/>
              <a:t>Prokostas</a:t>
            </a:r>
            <a:r>
              <a:rPr lang="sv-SE" dirty="0"/>
              <a:t> och </a:t>
            </a:r>
            <a:r>
              <a:rPr lang="sv-SE" b="1" dirty="0" err="1"/>
              <a:t>Damastes</a:t>
            </a:r>
            <a:r>
              <a:rPr lang="sv-SE" dirty="0"/>
              <a:t> (av grekiska </a:t>
            </a:r>
            <a:r>
              <a:rPr lang="sv-SE" dirty="0" err="1"/>
              <a:t>Δ</a:t>
            </a:r>
            <a:r>
              <a:rPr lang="sv-SE" dirty="0"/>
              <a:t>α</a:t>
            </a:r>
            <a:r>
              <a:rPr lang="sv-SE" dirty="0" err="1"/>
              <a:t>μ</a:t>
            </a:r>
            <a:r>
              <a:rPr lang="sv-SE" dirty="0"/>
              <a:t>α</a:t>
            </a:r>
            <a:r>
              <a:rPr lang="sv-SE" dirty="0" err="1"/>
              <a:t>στής</a:t>
            </a:r>
            <a:r>
              <a:rPr lang="sv-SE" dirty="0"/>
              <a:t>, "betvingare") var i </a:t>
            </a:r>
            <a:r>
              <a:rPr lang="sv-SE" dirty="0">
                <a:hlinkClick r:id="rId4" tooltip="Grekisk mytologi"/>
              </a:rPr>
              <a:t>grekisk mytologi</a:t>
            </a:r>
            <a:r>
              <a:rPr lang="sv-SE" dirty="0"/>
              <a:t> en </a:t>
            </a:r>
            <a:r>
              <a:rPr lang="sv-SE" dirty="0">
                <a:hlinkClick r:id="rId5" tooltip="Rövare"/>
              </a:rPr>
              <a:t>rövare</a:t>
            </a:r>
            <a:r>
              <a:rPr lang="sv-SE" dirty="0"/>
              <a:t> som levde i </a:t>
            </a:r>
            <a:r>
              <a:rPr lang="sv-SE" dirty="0">
                <a:hlinkClick r:id="rId6" tooltip="Attika"/>
              </a:rPr>
              <a:t>Attika</a:t>
            </a:r>
            <a:r>
              <a:rPr lang="sv-SE" dirty="0"/>
              <a:t>. Han var känd för sitt </a:t>
            </a:r>
            <a:r>
              <a:rPr lang="sv-SE" dirty="0">
                <a:hlinkClick r:id="rId7" tooltip="Tortyr"/>
              </a:rPr>
              <a:t>tortyrinstrument</a:t>
            </a:r>
            <a:r>
              <a:rPr lang="sv-SE" dirty="0"/>
              <a:t> – en säng som han använde till att </a:t>
            </a:r>
            <a:r>
              <a:rPr lang="sv-SE" dirty="0">
                <a:hlinkClick r:id="rId8" tooltip="Stympning"/>
              </a:rPr>
              <a:t>stympa</a:t>
            </a:r>
            <a:r>
              <a:rPr lang="sv-SE" dirty="0"/>
              <a:t> och förvrida sina gäster till dess de passade in i sängen.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2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AF6622-48FA-3449-8999-59A7205CE6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77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7ABE9-32A2-1845-A5FC-18920A93F1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87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34D90D1-2A83-B944-BFFC-016A4BF73C6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0D50EF84-DE3C-8440-A52F-559EF574E30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8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1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5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  <p:extLst>
      <p:ext uri="{BB962C8B-B14F-4D97-AF65-F5344CB8AC3E}">
        <p14:creationId xmlns:p14="http://schemas.microsoft.com/office/powerpoint/2010/main" val="7621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effectLst/>
              </a:rPr>
              <a:t>Add presentation title</a:t>
            </a:r>
            <a:endParaRPr lang="en-US" noProof="0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BD6B3CF-EDC4-734C-8924-D50BA0BF2049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27C2B09-FBC3-E74D-BE02-DE80288007C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out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FA8F8D6-82BF-3F4D-9412-0CDC4110F77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48C238A-BB68-5E41-8AC4-8EF23FCA08F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8E59B1-45FF-E34F-B52F-0D1271ED45F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369CCB-7810-7C48-A91F-74DB917B712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8C898BAA-AD1D-6644-8449-AC71D5816B1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EB00D37-CED1-6942-AE96-7BBBA014C78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1F465CD-9F04-9248-A71C-CDB5FBC07FC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8FA21F67-F13D-BB4E-9C9E-5A2574A0998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E7565D89-C964-BB4F-96AE-F3D8B915D13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D47F665-2EE2-BE46-8918-9661909B014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34E0A46-7025-754B-ABDE-C8961AF28B1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white"/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3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2BCCB3-0021-6A4B-951D-C1AC9B39EB2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32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7152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ED60CB8C-6787-E641-8B43-173FEED709B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7056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6464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6705600" cy="76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0" baseline="0"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50A53A-E6DB-4F42-A210-95471CA3718B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54664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6463B9-E6AD-1943-9296-37EF2FD00D3B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07403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577B61-D045-2647-97D7-6F127FA39DE8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9169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43000" y="2209800"/>
            <a:ext cx="3276600" cy="3916363"/>
          </a:xfrm>
        </p:spPr>
        <p:txBody>
          <a:bodyPr>
            <a:normAutofit/>
          </a:bodyPr>
          <a:lstStyle>
            <a:lvl1pPr>
              <a:defRPr sz="1600">
                <a:latin typeface="Helvetica Neue"/>
                <a:cs typeface="Helvetica Neue"/>
              </a:defRPr>
            </a:lvl1pPr>
            <a:lvl2pPr>
              <a:defRPr sz="1600">
                <a:latin typeface="Helvetica Neue"/>
                <a:cs typeface="Helvetica Neue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2209801"/>
            <a:ext cx="3276600" cy="39163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DA7BF-5D3D-8B44-B82D-EFC944DC06E0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3513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1B656-BCDD-8440-B26A-6618FD033859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49791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96B8-71BC-FA4C-94E2-61D510997D45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80565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004B8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FFFFFF"/>
              </a:solidFill>
              <a:latin typeface="Helvetica Neue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ruta 14"/>
          <p:cNvSpPr txBox="1">
            <a:spLocks noChangeArrowheads="1"/>
          </p:cNvSpPr>
          <p:nvPr/>
        </p:nvSpPr>
        <p:spPr bwMode="auto">
          <a:xfrm>
            <a:off x="7859713" y="6492875"/>
            <a:ext cx="825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sv-SE" sz="1000" dirty="0">
                <a:solidFill>
                  <a:srgbClr val="FFFFFF"/>
                </a:solidFill>
                <a:latin typeface="Arial Bold" charset="0"/>
              </a:rPr>
              <a:t>www.gu.se</a:t>
            </a:r>
          </a:p>
        </p:txBody>
      </p:sp>
      <p:sp>
        <p:nvSpPr>
          <p:cNvPr id="8" name="Rubrik 1"/>
          <p:cNvSpPr txBox="1">
            <a:spLocks/>
          </p:cNvSpPr>
          <p:nvPr userDrawn="1"/>
        </p:nvSpPr>
        <p:spPr bwMode="auto">
          <a:xfrm>
            <a:off x="1143000" y="1219200"/>
            <a:ext cx="6400800" cy="990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v-SE" sz="2000" dirty="0">
                <a:solidFill>
                  <a:srgbClr val="464646"/>
                </a:solidFill>
                <a:latin typeface="Helvetica Neue"/>
                <a:cs typeface="Helvetica Neue"/>
              </a:rPr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2"/>
          </p:nvPr>
        </p:nvSpPr>
        <p:spPr>
          <a:xfrm>
            <a:off x="1143000" y="2286000"/>
            <a:ext cx="2590800" cy="384016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3886200" y="2286000"/>
            <a:ext cx="3962400" cy="38401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615E69-A450-C849-9C20-2B735769893C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71811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43000" y="1219199"/>
            <a:ext cx="5105400" cy="41148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43000" y="5562600"/>
            <a:ext cx="7315200" cy="609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5B74-763B-AC4F-B6A8-B5F28BBD9F2F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41273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79CDBFF-34CD-9941-B669-C8C79650582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91262B6-C9ED-3E4F-B7A6-F378BCDB83B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80A9224-B462-3F4A-9C32-1DBFF9399D2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C91C4A2-5424-B040-BE1F-8FC2FD67357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359522C-0718-1B43-8E7E-DC73FE712C5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8C36B-F7C1-4B46-8E3B-6FC557626C8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F56EBF4-A9C2-7E43-AA7D-82A4C4A4DCC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D0389A6-7DED-344A-9179-343014B807C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1B80A19-B198-824A-A812-3A2399B299B9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0FB8BAD5-38F8-CB41-9982-B65102B960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874B1D4-CD06-2E43-BFCD-4386BA57BDF9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CC755AE-C87C-5E49-9FB3-607E0F9AE9A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39D2D24-D74B-CA4C-B55C-692501F43BA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 &amp;  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26B9FBF-EAA5-E043-8ABB-7FEB47EF6B4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  <p:extLst>
      <p:ext uri="{BB962C8B-B14F-4D97-AF65-F5344CB8AC3E}">
        <p14:creationId xmlns:p14="http://schemas.microsoft.com/office/powerpoint/2010/main" val="2329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buFont typeface="Arial" charset="0"/>
              <a:buNone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637FF29-4977-A841-A9D5-2A7D05212ADF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9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DC2EEFA-5AB8-6C48-9136-DC79DEC2101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2A21798-DBBD-4F4B-AC31-20018165181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2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4C46BB9-3B89-994B-9DEF-E3F4AA901E2F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4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buFont typeface="Arial" charset="0"/>
              <a:buNone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90DB34-7775-7044-B25E-BE1CE8B393EB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9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076DA325-E17D-8D44-96BC-2F94C4D48498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0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6FD965C-0519-4D41-A3F5-C1593E001039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44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FBBF78-184F-9E41-9F77-14F54040CFCE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32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E548FB1E-7854-CF40-A4C4-825950180C9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1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2B83938-F946-924E-A3EF-3397478D95BF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5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A48F2B85-13B5-844A-B9D0-4EB29403D33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8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FA4BF23-1DB2-F947-9512-13783A42CCCD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7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buFont typeface="Arial" charset="0"/>
              <a:buNone/>
            </a:pPr>
            <a:r>
              <a:rPr lang="sv-SE"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A06799AD-30CE-8046-989E-EDC9217DA8A9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0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7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4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  <p:extLst>
      <p:ext uri="{BB962C8B-B14F-4D97-AF65-F5344CB8AC3E}">
        <p14:creationId xmlns:p14="http://schemas.microsoft.com/office/powerpoint/2010/main" val="29910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0D10D2-DC25-A34D-8C4A-8FA0DD6CC3A4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</a:rPr>
              <a:t>masterprogrammet i evidensbasering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32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F6FDE2E-63C0-D348-BAEB-B765016FC78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B0A6C2C-D948-AD46-BFDB-BA8DA4F0889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1A1A38E-9DA9-ED49-A31C-4C4D25B7EED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2B92821-9DC0-BC4F-A350-013188B5E01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60F9EC-3684-4841-9ECE-C24F770EDB1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36E4DCF-BC10-D74F-918F-BF24F2CE6FA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D588531-C91C-234F-9AF8-A293F1B5E13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2FA02A9-C076-F04F-9D77-6A90913C616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5A3842E-5F9E-5E40-AFC3-AE1B370D33A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7056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6464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6705600" cy="76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0" baseline="0"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50A53A-E6DB-4F42-A210-95471CA3718B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5A03790-CC9F-CF43-8BF8-F60DB8D9AE4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4F830D6-2592-CE46-82DE-5C9CB7D64B8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A3C58774-D2F5-8A49-A638-041764C672C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517DA85-D026-C246-8A71-5DAB8D10281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3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  <p:extLst>
      <p:ext uri="{BB962C8B-B14F-4D97-AF65-F5344CB8AC3E}">
        <p14:creationId xmlns:p14="http://schemas.microsoft.com/office/powerpoint/2010/main" val="19865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4454-C13E-D040-AB88-713653824F5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</a:p>
        </p:txBody>
      </p:sp>
    </p:spTree>
    <p:extLst>
      <p:ext uri="{BB962C8B-B14F-4D97-AF65-F5344CB8AC3E}">
        <p14:creationId xmlns:p14="http://schemas.microsoft.com/office/powerpoint/2010/main" val="158044297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ORGANISATIONSNAMN (ÄNDRA SIDHUVUD VIA FLIKEN INFOGA-SIDHUVUD/SIDFOT)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ORGANISATIONSNAMN (ÄNDRA SIDHUVUD VIA FLIKEN INFOGA-SIDHUVUD/SIDFOT)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6463B9-E6AD-1943-9296-37EF2FD00D3B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ORGANISATIONSNAMN (ÄNDRA SIDHUVUD VIA FLIKEN INFOGA-SIDHUVUD/SIDFOT)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ORGANISATIONSNAMN (ÄNDRA SIDHUVUD VIA FLIKEN INFOGA-SIDHUVUD/SIDFOT)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ORGANISATIONSNAMN (ÄNDRA SIDHUVUD VIA FLIKEN INFOGA-SIDHUVUD/SIDFOT)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577B61-D045-2647-97D7-6F127FA39DE8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ORGANISATIONSNAMN (ÄNDRA SIDHUVUD VIA FLIKEN INFOGA-SIDHUVUD/SIDFOT)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9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7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  <p:extLst>
      <p:ext uri="{BB962C8B-B14F-4D97-AF65-F5344CB8AC3E}">
        <p14:creationId xmlns:p14="http://schemas.microsoft.com/office/powerpoint/2010/main" val="26325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6463B9-E6AD-1943-9296-37EF2FD00D3B}" type="datetime1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16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50A53A-E6DB-4F42-A210-95471CA3718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75248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390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01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DA7BF-5D3D-8B44-B82D-EFC944DC06E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962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9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5787109-F4B9-1B4E-A436-07633EC3634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43000" y="2209800"/>
            <a:ext cx="3276600" cy="3916363"/>
          </a:xfrm>
        </p:spPr>
        <p:txBody>
          <a:bodyPr>
            <a:normAutofit/>
          </a:bodyPr>
          <a:lstStyle>
            <a:lvl1pPr>
              <a:defRPr sz="1600">
                <a:latin typeface="Helvetica Neue"/>
                <a:cs typeface="Helvetica Neue"/>
              </a:defRPr>
            </a:lvl1pPr>
            <a:lvl2pPr>
              <a:defRPr sz="1600">
                <a:latin typeface="Helvetica Neue"/>
                <a:cs typeface="Helvetica Neue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2209801"/>
            <a:ext cx="3276600" cy="39163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DA7BF-5D3D-8B44-B82D-EFC944DC06E0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81B656-BCDD-8440-B26A-6618FD033859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856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EB96B8-71BC-FA4C-94E2-61D510997D4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281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682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3325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553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8569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7056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6464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6705600" cy="76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0" baseline="0"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50A53A-E6DB-4F42-A210-95471CA3718B}" type="datetime1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3884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LO_FILINGVET_left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6463B9-E6AD-1943-9296-37EF2FD00D3B}" type="datetime1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128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004B8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FFFFFF"/>
              </a:solidFill>
              <a:latin typeface="Helvetica Neue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ruta 14"/>
          <p:cNvSpPr txBox="1">
            <a:spLocks noChangeArrowheads="1"/>
          </p:cNvSpPr>
          <p:nvPr/>
        </p:nvSpPr>
        <p:spPr bwMode="auto">
          <a:xfrm>
            <a:off x="7859713" y="6492875"/>
            <a:ext cx="825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sv-SE" sz="1000" dirty="0">
                <a:solidFill>
                  <a:srgbClr val="FFFFFF"/>
                </a:solidFill>
                <a:latin typeface="Arial Bold" charset="0"/>
              </a:rPr>
              <a:t>www.gu.se</a:t>
            </a:r>
          </a:p>
        </p:txBody>
      </p:sp>
      <p:sp>
        <p:nvSpPr>
          <p:cNvPr id="8" name="Rubrik 1"/>
          <p:cNvSpPr txBox="1">
            <a:spLocks/>
          </p:cNvSpPr>
          <p:nvPr userDrawn="1"/>
        </p:nvSpPr>
        <p:spPr bwMode="auto">
          <a:xfrm>
            <a:off x="1143000" y="1219200"/>
            <a:ext cx="6400800" cy="990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v-SE" sz="2000" dirty="0">
                <a:solidFill>
                  <a:srgbClr val="464646"/>
                </a:solidFill>
                <a:latin typeface="Helvetica Neue"/>
                <a:cs typeface="Helvetica Neue"/>
              </a:rPr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2"/>
          </p:nvPr>
        </p:nvSpPr>
        <p:spPr>
          <a:xfrm>
            <a:off x="1143000" y="2286000"/>
            <a:ext cx="2590800" cy="384016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3886200" y="2286000"/>
            <a:ext cx="3962400" cy="38401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615E69-A450-C849-9C20-2B735769893C}" type="datetime1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465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43000" y="1219199"/>
            <a:ext cx="5105400" cy="41148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43000" y="5562600"/>
            <a:ext cx="7315200" cy="609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5B74-763B-AC4F-B6A8-B5F28BBD9F2F}" type="datetime1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1B656-BCDD-8440-B26A-6618FD033859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B28C-377E-6841-84F5-435BD20E4C00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975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E0EA-003A-E240-8C20-651B4EEEE945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951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AB10-8742-B74A-8A02-BD4BDCED8294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064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59EF-16BF-AE42-90E3-FAA60CC74451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4130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9E54-3A01-444D-A81F-1EC979C36DDC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4285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2B58-2377-EF46-9695-8A42C2B94D92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153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EE9D-34EB-8143-902F-129EA089D27F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8887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24D-6FB4-0D46-B017-515CDF8E2AD1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965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9CAD-AD14-924C-A279-BAA1933E2862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034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8A20-2EEC-5041-B31B-7EAAC8F435A3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27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96B8-71BC-FA4C-94E2-61D510997D45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37EB-5854-0D4E-9DED-BBF6AF84CF55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91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004B8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sv-SE" dirty="0">
              <a:solidFill>
                <a:srgbClr val="FFFFFF"/>
              </a:solidFill>
              <a:latin typeface="Helvetica Neue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ruta 14"/>
          <p:cNvSpPr txBox="1">
            <a:spLocks noChangeArrowheads="1"/>
          </p:cNvSpPr>
          <p:nvPr/>
        </p:nvSpPr>
        <p:spPr bwMode="auto">
          <a:xfrm>
            <a:off x="7859713" y="6492875"/>
            <a:ext cx="825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000" dirty="0">
                <a:solidFill>
                  <a:srgbClr val="FFFFFF"/>
                </a:solidFill>
                <a:latin typeface="Arial Bold" charset="0"/>
              </a:rPr>
              <a:t>www.gu.se</a:t>
            </a:r>
          </a:p>
        </p:txBody>
      </p:sp>
      <p:sp>
        <p:nvSpPr>
          <p:cNvPr id="8" name="Rubrik 1"/>
          <p:cNvSpPr txBox="1">
            <a:spLocks/>
          </p:cNvSpPr>
          <p:nvPr userDrawn="1"/>
        </p:nvSpPr>
        <p:spPr bwMode="auto">
          <a:xfrm>
            <a:off x="1143000" y="1219200"/>
            <a:ext cx="6400800" cy="990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000" dirty="0">
                <a:solidFill>
                  <a:srgbClr val="464646"/>
                </a:solidFill>
                <a:latin typeface="Helvetica Neue"/>
                <a:cs typeface="Helvetica Neue"/>
              </a:rPr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2"/>
          </p:nvPr>
        </p:nvSpPr>
        <p:spPr>
          <a:xfrm>
            <a:off x="1143000" y="2286000"/>
            <a:ext cx="2590800" cy="384016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3886200" y="2286000"/>
            <a:ext cx="3962400" cy="38401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615E69-A450-C849-9C20-2B735769893C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43000" y="1219199"/>
            <a:ext cx="5105400" cy="41148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43000" y="5562600"/>
            <a:ext cx="7315200" cy="609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5B74-763B-AC4F-B6A8-B5F28BBD9F2F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A87674B-29C6-054F-9A0A-F61073EC9B3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ADB8768-7BEE-FC4E-AE6E-53BD8CAF37A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B4A8568-8A6F-2C44-927C-7240EDE0757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634B8CB-A7FB-B146-9E92-41FDBCFF4E21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Institutionen för filosofi, lingvistik och vetenskapsteori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B3546C-F62F-1141-A288-F828D04E9DB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A833B6D-731C-EB4D-A4F5-0776DAE45EF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04F540DF-93C6-744B-B72B-005954875D1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120A677F-9A9A-CA4E-A9B6-D69465D984D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93304A6-4B4E-F443-86E1-4F3AE50C900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4BC114E-B1FD-D54A-A29F-F8AF111D1FB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8F5F016F-03FE-C840-8688-11447FBFDCF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6E05DB7D-3867-BC49-9560-6AB94AE0799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9EBA9A0-0570-7844-8AE1-135B2CF9553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Institutionen för filosofi, lingvistik och vetenskapsteori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C19C07D-1008-9C46-A8F2-2519C10964E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956757F-3D6B-F748-BAFC-9743F5AB3C3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F6FDE2E-63C0-D348-BAEB-B765016FC78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B0A6C2C-D948-AD46-BFDB-BA8DA4F0889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1A1A38E-9DA9-ED49-A31C-4C4D25B7EED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2B92821-9DC0-BC4F-A350-013188B5E01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60F9EC-3684-4841-9ECE-C24F770EDB1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36E4DCF-BC10-D74F-918F-BF24F2CE6FA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D588531-C91C-234F-9AF8-A293F1B5E13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2FA02A9-C076-F04F-9D77-6A90913C616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5A3842E-5F9E-5E40-AFC3-AE1B370D33A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9A3236-BE84-2049-BD76-9B551A699A5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5A03790-CC9F-CF43-8BF8-F60DB8D9AE4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4F830D6-2592-CE46-82DE-5C9CB7D64B8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A3C58774-D2F5-8A49-A638-041764C672C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white"/>
                </a:solidFill>
              </a:rPr>
              <a:t>Masterprogrammet i evidensbasering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517DA85-D026-C246-8A71-5DAB8D10281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>
                <a:solidFill>
                  <a:schemeClr val="bg1"/>
                </a:solidFill>
              </a:defRPr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IN avsnittsrubrik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4454-C13E-D040-AB88-713653824F5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7056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6464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6705600" cy="76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0" baseline="0"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0C1E-D7D8-994B-B4BE-879E094C7FE7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F7E62-E0E5-EE4E-BB6D-2BE5250523DB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2E52EA0-9294-E148-8E59-17C8ED20CBD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1B3FE-8B93-DC4B-878F-3BE7AE4713DC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43000" y="2209800"/>
            <a:ext cx="3276600" cy="3916363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2209801"/>
            <a:ext cx="3276600" cy="39163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690E-E4E6-C341-A0CC-47964885BC77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D9D9-7852-2842-87DD-80C35724850C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B2ACC-DA87-444D-B37E-1A25F127C2E9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/>
          </p:cNvSpPr>
          <p:nvPr userDrawn="1"/>
        </p:nvSpPr>
        <p:spPr bwMode="auto">
          <a:xfrm>
            <a:off x="1143000" y="1219200"/>
            <a:ext cx="640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000">
                <a:solidFill>
                  <a:srgbClr val="464646"/>
                </a:solidFill>
                <a:cs typeface="Arial" charset="0"/>
              </a:rPr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2"/>
          </p:nvPr>
        </p:nvSpPr>
        <p:spPr>
          <a:xfrm>
            <a:off x="1143000" y="2286000"/>
            <a:ext cx="2590800" cy="384016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3886200" y="2286000"/>
            <a:ext cx="3962400" cy="38401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7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D4D73-8CA5-6447-B889-7D49CFD778B2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8" name="Platshållare för sidfot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43000" y="1219199"/>
            <a:ext cx="5105400" cy="41148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43000" y="5562600"/>
            <a:ext cx="7315200" cy="609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E663D-21A0-3847-9E40-2D25F8172E52}" type="datetime1">
              <a:rPr lang="sv-SE"/>
              <a:pPr>
                <a:defRPr/>
              </a:pPr>
              <a:t>2019-11-05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993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308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857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2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555E87-7807-0441-9778-F5045EDAE7C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420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5877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8047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141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2288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80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</a:rPr>
              <a:t>ORGANIZATION NAME (CHANGE HEADER USE THE INSERT TAB-HEADER/FOOTER)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669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2750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365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29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F9764FC-4179-374A-80E2-45BFB754BF3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5271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090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7758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375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9103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96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294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205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sv-SE" dirty="0"/>
              <a:t>Klicka och Skriv in namn och titel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52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3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>
                <a:solidFill>
                  <a:prstClr val="white"/>
                </a:solidFill>
              </a:rPr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D1FFB8F-A848-3C49-8544-504EE88EE9F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93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  <a:p>
            <a:pPr lvl="4"/>
            <a:r>
              <a:rPr lang="sv-SE" dirty="0"/>
              <a:t>Nivå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99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23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34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alt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8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5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80000" indent="-180000" algn="ctr">
              <a:buNone/>
              <a:defRPr lang="sv-SE" sz="1600" noProof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38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0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 (alt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51109" cy="968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1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 </a:t>
            </a:r>
            <a:endParaRPr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fontAlgn="base" hangingPunct="0">
              <a:spcAft>
                <a:spcPct val="0"/>
              </a:spcAft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3482FC-22FF-9043-8111-7F8E5164CBC0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1143000" y="1219200"/>
            <a:ext cx="67056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1143000" y="2286000"/>
            <a:ext cx="6705600" cy="3840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004B8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FFFFFF"/>
              </a:solidFill>
              <a:latin typeface="Helvetica Neue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781800" y="6492875"/>
            <a:ext cx="1065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9607B555-6068-D148-943C-B4E5477883D7}" type="datetime1">
              <a:rPr lang="sv-SE"/>
              <a:pPr>
                <a:defRPr/>
              </a:pPr>
              <a:t>2019-11-05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886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031" name="textruta 14"/>
          <p:cNvSpPr txBox="1">
            <a:spLocks noChangeArrowheads="1"/>
          </p:cNvSpPr>
          <p:nvPr/>
        </p:nvSpPr>
        <p:spPr bwMode="auto">
          <a:xfrm>
            <a:off x="7859713" y="6492875"/>
            <a:ext cx="825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sv-SE" sz="1000" dirty="0">
                <a:solidFill>
                  <a:srgbClr val="FFFFFF"/>
                </a:solidFill>
                <a:latin typeface="Arial Bold" charset="0"/>
              </a:rPr>
              <a:t>www.gu.se</a:t>
            </a:r>
          </a:p>
        </p:txBody>
      </p:sp>
    </p:spTree>
    <p:extLst>
      <p:ext uri="{BB962C8B-B14F-4D97-AF65-F5344CB8AC3E}">
        <p14:creationId xmlns:p14="http://schemas.microsoft.com/office/powerpoint/2010/main" val="341980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464646"/>
          </a:solidFill>
          <a:latin typeface="Helvetica Neue"/>
          <a:ea typeface="ＭＳ Ｐゴシック" pitchFamily="-65" charset="-128"/>
          <a:cs typeface="Helvetica Neu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61925" indent="-161925" algn="l" defTabSz="457200" rtl="0" eaLnBrk="0" fontAlgn="base" hangingPunct="0">
        <a:spcBef>
          <a:spcPts val="350"/>
        </a:spcBef>
        <a:spcAft>
          <a:spcPct val="0"/>
        </a:spcAft>
        <a:buFont typeface="Arial" charset="0"/>
        <a:buChar char="•"/>
        <a:defRPr sz="1600" kern="1200">
          <a:solidFill>
            <a:srgbClr val="464646"/>
          </a:solidFill>
          <a:latin typeface="Helvetica Neue"/>
          <a:ea typeface="ＭＳ Ｐゴシック" pitchFamily="-65" charset="-128"/>
          <a:cs typeface="Helvetica Neue"/>
        </a:defRPr>
      </a:lvl1pPr>
      <a:lvl2pPr marL="447675" indent="-182563" algn="l" defTabSz="457200" rtl="0" eaLnBrk="0" fontAlgn="base" hangingPunct="0">
        <a:spcBef>
          <a:spcPts val="350"/>
        </a:spcBef>
        <a:spcAft>
          <a:spcPct val="0"/>
        </a:spcAft>
        <a:buFont typeface="Arial" charset="0"/>
        <a:buChar char="–"/>
        <a:defRPr sz="1600" kern="1200">
          <a:solidFill>
            <a:srgbClr val="464646"/>
          </a:solidFill>
          <a:latin typeface="Helvetica Neue"/>
          <a:ea typeface="ＭＳ Ｐゴシック" pitchFamily="-65" charset="-128"/>
          <a:cs typeface="Helvetica Neue"/>
        </a:defRPr>
      </a:lvl2pPr>
      <a:lvl3pPr marL="714375" indent="-180975" algn="l" defTabSz="457200" rtl="0" eaLnBrk="0" fontAlgn="base" hangingPunct="0">
        <a:spcBef>
          <a:spcPts val="350"/>
        </a:spcBef>
        <a:spcAft>
          <a:spcPct val="0"/>
        </a:spcAft>
        <a:buFont typeface="Lucida Grande" charset="0"/>
        <a:buChar char="–"/>
        <a:defRPr sz="1600" kern="1200">
          <a:solidFill>
            <a:srgbClr val="464646"/>
          </a:solidFill>
          <a:latin typeface="Helvetica"/>
          <a:ea typeface="Helvetica" pitchFamily="-65" charset="0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 </a:t>
            </a:r>
            <a:endParaRPr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fontAlgn="base" hangingPunct="0">
              <a:spcAft>
                <a:spcPct val="0"/>
              </a:spcAft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  <a:cs typeface="ＭＳ Ｐゴシック" charset="0"/>
              </a:rPr>
              <a:t>Institutionen för filosofi, lingvistik och vetenskapsteori &amp;  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D4DC33-37E7-2A41-A281-5078DEB3FB54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 </a:t>
            </a:r>
            <a:endParaRPr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sv-SE">
                <a:solidFill>
                  <a:prstClr val="black">
                    <a:lumMod val="85000"/>
                    <a:lumOff val="15000"/>
                  </a:prstClr>
                </a:solidFill>
                <a:cs typeface="ＭＳ Ｐゴシック" charset="0"/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D17689-F130-F042-9F9D-69B317B8A0F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6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 </a:t>
            </a:r>
            <a:endParaRPr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85A8B-C8DB-FC46-BB46-03064829949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  <p:sldLayoutId id="2147484146" r:id="rId16"/>
    <p:sldLayoutId id="2147484147" r:id="rId17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 </a:t>
            </a:r>
            <a:endParaRPr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fontAlgn="base" hangingPunct="0">
              <a:spcAft>
                <a:spcPct val="0"/>
              </a:spcAft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  <a:cs typeface="ＭＳ Ｐゴシック" charset="0"/>
              </a:rPr>
              <a:t>ORGANISATIONSNAMN (ÄNDRA SIDHUVUD VIA FLIKEN INFOGA-SIDHUVUD/SIDFOT)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49C5BA-0FA7-4E0F-A7E2-04EDB0521F8A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6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  <p:sldLayoutId id="2147484187" r:id="rId14"/>
    <p:sldLayoutId id="2147484188" r:id="rId15"/>
    <p:sldLayoutId id="2147484189" r:id="rId16"/>
    <p:sldLayoutId id="2147484190" r:id="rId17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07B555-6068-D148-943C-B4E5477883D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cs typeface=""/>
              </a:rPr>
              <a:pPr>
                <a:defRPr/>
              </a:pPr>
              <a:t>2019-11-06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  <a:cs typeface="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3A13A9-CA5E-734F-B55B-19888095BCED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545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6D849-D4F5-A54F-90D3-AC7A280BE1ED}" type="datetime1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23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1143000" y="1219200"/>
            <a:ext cx="67056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1143000" y="2286000"/>
            <a:ext cx="6705600" cy="3840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004B8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sv-SE" dirty="0">
              <a:solidFill>
                <a:srgbClr val="FFFFFF"/>
              </a:solidFill>
              <a:latin typeface="Helvetica Neue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781800" y="6492875"/>
            <a:ext cx="1065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7B555-6068-D148-943C-B4E5477883D7}" type="datetime1">
              <a:rPr lang="sv-S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2019-11-05</a:t>
            </a:fld>
            <a:endParaRPr lang="sv-SE" dirty="0">
              <a:ea typeface="ＭＳ Ｐゴシック" charset="0"/>
            </a:endParaRP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886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dirty="0"/>
          </a:p>
        </p:txBody>
      </p:sp>
      <p:sp>
        <p:nvSpPr>
          <p:cNvPr id="1031" name="textruta 14"/>
          <p:cNvSpPr txBox="1">
            <a:spLocks noChangeArrowheads="1"/>
          </p:cNvSpPr>
          <p:nvPr/>
        </p:nvSpPr>
        <p:spPr bwMode="auto">
          <a:xfrm>
            <a:off x="7859713" y="6492875"/>
            <a:ext cx="8255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000" dirty="0">
                <a:solidFill>
                  <a:srgbClr val="FFFFFF"/>
                </a:solidFill>
                <a:latin typeface="Arial Bold" charset="0"/>
              </a:rPr>
              <a:t>www.gu.se</a:t>
            </a:r>
          </a:p>
        </p:txBody>
      </p:sp>
    </p:spTree>
    <p:extLst>
      <p:ext uri="{BB962C8B-B14F-4D97-AF65-F5344CB8AC3E}">
        <p14:creationId xmlns:p14="http://schemas.microsoft.com/office/powerpoint/2010/main" val="178461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464646"/>
          </a:solidFill>
          <a:latin typeface="Helvetica Neue"/>
          <a:ea typeface="ＭＳ Ｐゴシック" pitchFamily="-65" charset="-128"/>
          <a:cs typeface="Helvetica Neu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61925" indent="-161925" algn="l" defTabSz="457200" rtl="0" eaLnBrk="0" fontAlgn="base" hangingPunct="0">
        <a:spcBef>
          <a:spcPts val="350"/>
        </a:spcBef>
        <a:spcAft>
          <a:spcPct val="0"/>
        </a:spcAft>
        <a:buFont typeface="Arial" charset="0"/>
        <a:buChar char="•"/>
        <a:defRPr sz="1600" kern="1200">
          <a:solidFill>
            <a:srgbClr val="464646"/>
          </a:solidFill>
          <a:latin typeface="Helvetica Neue"/>
          <a:ea typeface="ＭＳ Ｐゴシック" pitchFamily="-65" charset="-128"/>
          <a:cs typeface="Helvetica Neue"/>
        </a:defRPr>
      </a:lvl1pPr>
      <a:lvl2pPr marL="447675" indent="-182563" algn="l" defTabSz="457200" rtl="0" eaLnBrk="0" fontAlgn="base" hangingPunct="0">
        <a:spcBef>
          <a:spcPts val="350"/>
        </a:spcBef>
        <a:spcAft>
          <a:spcPct val="0"/>
        </a:spcAft>
        <a:buFont typeface="Arial" charset="0"/>
        <a:buChar char="–"/>
        <a:defRPr sz="1600" kern="1200">
          <a:solidFill>
            <a:srgbClr val="464646"/>
          </a:solidFill>
          <a:latin typeface="Helvetica Neue"/>
          <a:ea typeface="ＭＳ Ｐゴシック" pitchFamily="-65" charset="-128"/>
          <a:cs typeface="Helvetica Neue"/>
        </a:defRPr>
      </a:lvl2pPr>
      <a:lvl3pPr marL="714375" indent="-180975" algn="l" defTabSz="457200" rtl="0" eaLnBrk="0" fontAlgn="base" hangingPunct="0">
        <a:spcBef>
          <a:spcPts val="350"/>
        </a:spcBef>
        <a:spcAft>
          <a:spcPct val="0"/>
        </a:spcAft>
        <a:buFont typeface="Lucida Grande" charset="0"/>
        <a:buChar char="–"/>
        <a:defRPr sz="1600" kern="1200">
          <a:solidFill>
            <a:srgbClr val="464646"/>
          </a:solidFill>
          <a:latin typeface="Helvetica"/>
          <a:ea typeface="Helvetica" pitchFamily="-65" charset="0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 </a:t>
            </a:r>
            <a:endParaRPr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fontAlgn="base" hangingPunct="0">
              <a:spcAft>
                <a:spcPct val="0"/>
              </a:spcAft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  <a:cs typeface="ＭＳ Ｐゴシック" charset="0"/>
              </a:rPr>
              <a:t>Institutionen för filosofi, lingvistik och vetenskapsteori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8FC2E4-5989-F64A-A97F-613123D7C0B5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 </a:t>
            </a:r>
            <a:endParaRPr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fontAlgn="base" hangingPunct="0">
              <a:spcAft>
                <a:spcPct val="0"/>
              </a:spcAft>
              <a:buFont typeface="Arial" charset="0"/>
              <a:buNone/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  <a:cs typeface="ＭＳ Ｐゴシック" charset="0"/>
              </a:rPr>
              <a:t>Masterprogrammet i evidensbasering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285A8B-C8DB-FC46-BB46-03064829949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38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objekt 11" descr="FLOV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62600"/>
            <a:ext cx="360045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objekt 8" descr="LO_FILINGVET_leftCMYK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1143000" y="1219200"/>
            <a:ext cx="67056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9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1143000" y="2286000"/>
            <a:ext cx="6705600" cy="3840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004B89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781800" y="6492875"/>
            <a:ext cx="1065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74AE1F-2FF5-0346-B738-4CE266A1D769}" type="datetime1">
              <a:rPr lang="sv-SE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2019-11-05</a:t>
            </a:fld>
            <a:endParaRPr lang="sv-SE">
              <a:latin typeface="Arial" charset="0"/>
              <a:ea typeface="ＭＳ Ｐゴシック" charset="0"/>
            </a:endParaRP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886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a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latin typeface="Arial" charset="0"/>
            </a:endParaRPr>
          </a:p>
        </p:txBody>
      </p:sp>
      <p:sp>
        <p:nvSpPr>
          <p:cNvPr id="31753" name="textruta 14"/>
          <p:cNvSpPr txBox="1">
            <a:spLocks noChangeArrowheads="1"/>
          </p:cNvSpPr>
          <p:nvPr/>
        </p:nvSpPr>
        <p:spPr bwMode="auto">
          <a:xfrm>
            <a:off x="7859713" y="6492875"/>
            <a:ext cx="825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000">
                <a:solidFill>
                  <a:srgbClr val="FFFFFF"/>
                </a:solidFill>
                <a:latin typeface="Arial Bold" charset="0"/>
              </a:rPr>
              <a:t>www.gu.se</a:t>
            </a:r>
          </a:p>
        </p:txBody>
      </p:sp>
    </p:spTree>
    <p:extLst>
      <p:ext uri="{BB962C8B-B14F-4D97-AF65-F5344CB8AC3E}">
        <p14:creationId xmlns:p14="http://schemas.microsoft.com/office/powerpoint/2010/main" val="13242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464646"/>
          </a:solidFill>
          <a:latin typeface="Arial" pitchFamily="34" charset="0"/>
          <a:ea typeface="ＭＳ Ｐゴシック" pitchFamily="-65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" charset="0"/>
          <a:ea typeface="ＭＳ Ｐゴシック" pitchFamily="-65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61925" indent="-161925" algn="l" defTabSz="457200" rtl="0" eaLnBrk="0" fontAlgn="base" hangingPunct="0">
        <a:spcBef>
          <a:spcPts val="350"/>
        </a:spcBef>
        <a:spcAft>
          <a:spcPct val="0"/>
        </a:spcAft>
        <a:buFont typeface="Arial" charset="0"/>
        <a:buChar char="•"/>
        <a:defRPr sz="1600" kern="1200">
          <a:solidFill>
            <a:srgbClr val="464646"/>
          </a:solidFill>
          <a:latin typeface="Arial"/>
          <a:ea typeface="ＭＳ Ｐゴシック" pitchFamily="-65" charset="-128"/>
          <a:cs typeface="Arial"/>
        </a:defRPr>
      </a:lvl1pPr>
      <a:lvl2pPr marL="447675" indent="-182563" algn="l" defTabSz="457200" rtl="0" eaLnBrk="0" fontAlgn="base" hangingPunct="0">
        <a:spcBef>
          <a:spcPts val="350"/>
        </a:spcBef>
        <a:spcAft>
          <a:spcPct val="0"/>
        </a:spcAft>
        <a:buFont typeface="Arial" charset="0"/>
        <a:buChar char="–"/>
        <a:defRPr sz="1600" kern="1200">
          <a:solidFill>
            <a:srgbClr val="464646"/>
          </a:solidFill>
          <a:latin typeface="Arial"/>
          <a:ea typeface="ＭＳ Ｐゴシック" pitchFamily="-65" charset="-128"/>
          <a:cs typeface="Arial"/>
        </a:defRPr>
      </a:lvl2pPr>
      <a:lvl3pPr marL="714375" indent="-180975" algn="l" defTabSz="457200" rtl="0" eaLnBrk="0" fontAlgn="base" hangingPunct="0">
        <a:spcBef>
          <a:spcPts val="350"/>
        </a:spcBef>
        <a:spcAft>
          <a:spcPct val="0"/>
        </a:spcAft>
        <a:buFont typeface="Lucida Grande" charset="0"/>
        <a:buChar char="–"/>
        <a:defRPr sz="1600" kern="1200">
          <a:solidFill>
            <a:srgbClr val="464646"/>
          </a:solidFill>
          <a:latin typeface="Helvetica"/>
          <a:ea typeface="Helvetica" pitchFamily="-65" charset="0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white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prstClr val="white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t>ORGANIZATION NAME (CHANGE HEADER USE THE INSERT TAB-HEADER/FOOTER)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758B-5F47-D143-A34E-CDD962B2E604}" type="slidenum">
              <a:rPr lang="sv-SE" smtClean="0">
                <a:solidFill>
                  <a:prstClr val="white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‹#›</a:t>
            </a:fld>
            <a:endParaRPr lang="sv-SE">
              <a:solidFill>
                <a:prstClr val="white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61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BE606-33C5-9C48-9ED7-6A72B4460F49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058C5-D546-CA45-9A1F-0E6F92529D4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14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 </a:t>
            </a:r>
            <a:endParaRPr lang="sv-SE" dirty="0"/>
          </a:p>
        </p:txBody>
      </p:sp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dirty="0"/>
              <a:t>Klicka här för att ändra format på bakgrundstexten</a:t>
            </a:r>
          </a:p>
          <a:p>
            <a:pPr marL="432000" lvl="1" indent="-216000">
              <a:buFont typeface="Arial" panose="020B0604020202020204" pitchFamily="34" charset="0"/>
            </a:pPr>
            <a:r>
              <a:rPr lang="sv-SE" dirty="0"/>
              <a:t>Nivå två</a:t>
            </a:r>
          </a:p>
          <a:p>
            <a:pPr marL="648000" lvl="2" indent="-216000"/>
            <a:r>
              <a:rPr lang="sv-SE" dirty="0"/>
              <a:t>Nivå tre</a:t>
            </a:r>
          </a:p>
          <a:p>
            <a:pPr marL="864000" lvl="3" indent="-216000"/>
            <a:r>
              <a:rPr lang="sv-SE" dirty="0"/>
              <a:t>Nivå fyra</a:t>
            </a:r>
          </a:p>
          <a:p>
            <a:pPr marL="1080000" lvl="4" indent="-216000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sv-SE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6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sv-SE" sz="1700" kern="1200" baseline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sv-SE" sz="1700" kern="1200" dirty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sv-SE" noProof="0"/>
              <a:t>Klicka här för att ändra format på bakgrundstexten</a:t>
            </a:r>
          </a:p>
          <a:p>
            <a:pPr marL="216000" lvl="1" indent="-216000"/>
            <a:r>
              <a:rPr lang="sv-SE" noProof="0"/>
              <a:t>Nivå två</a:t>
            </a:r>
          </a:p>
          <a:p>
            <a:pPr marL="216000" lvl="2" indent="-216000"/>
            <a:r>
              <a:rPr lang="sv-SE" noProof="0"/>
              <a:t>Nivå tre</a:t>
            </a:r>
          </a:p>
          <a:p>
            <a:pPr marL="216000" lvl="3" indent="-216000"/>
            <a:r>
              <a:rPr lang="sv-SE" noProof="0"/>
              <a:t>Nivå fyra</a:t>
            </a:r>
          </a:p>
          <a:p>
            <a:pPr marL="216000" lvl="4" indent="-216000"/>
            <a:r>
              <a:rPr lang="sv-SE" noProof="0"/>
              <a:t>Nivå fem</a:t>
            </a:r>
            <a:endParaRPr lang="en-US" noProof="0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t>Master’s program in evidence-basing Department of philosophy, linguistics and theory of science</a:t>
            </a: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8" y="-5159"/>
            <a:ext cx="922192" cy="950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FC419-2E61-9646-BC6E-1782BE00066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2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/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en-US" sz="2000" kern="1200" noProof="0" dirty="0" smtClean="0">
          <a:solidFill>
            <a:srgbClr val="262626"/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en-US" sz="1700" kern="1200" baseline="0" noProof="0" dirty="0" smtClean="0">
          <a:solidFill>
            <a:srgbClr val="262626"/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en-US" sz="1700" kern="1200" noProof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en-US" sz="1700" kern="1200" baseline="0" noProof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en-US" sz="1700" kern="1200" noProof="0" dirty="0" smtClean="0">
          <a:solidFill>
            <a:schemeClr val="tx1">
              <a:lumMod val="85000"/>
              <a:lumOff val="1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6.png"/><Relationship Id="rId11" Type="http://schemas.openxmlformats.org/officeDocument/2006/relationships/hyperlink" Target="http://www.socialstyrelsen.se/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ogle.com/url?sa=i&amp;rct=j&amp;q=&amp;esrc=s&amp;source=images&amp;cd=&amp;ved=2ahUKEwjVlf6u_o3iAhWRAxAIHUVxBf0QjRx6BAgBEAU&amp;url=https%3A%2F%2Fmedium.com%2F%40bansalbhavik9%2Freinvent-the-wheel-or-not-5013f6d1ac2c&amp;psig=AOvVaw3evCQF0kZQ1TD6dsO0Vs_O&amp;ust=155747542228377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T3_aq9I3iAhXykIsKHeflDXQQjRx6BAgBEAU&amp;url=https%3A%2F%2Faktivarum.wordpress.com%2F2013%2F08%2F20%2Fmanlig-feminist-menar-logik-ar-som-att-sla-kvinnor-i-huvudet-med-en-tegelsten%2F&amp;psig=AOvVaw2YRawycYHpbCq0ZKUzS9ef&amp;ust=155747274841991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6.png"/><Relationship Id="rId11" Type="http://schemas.openxmlformats.org/officeDocument/2006/relationships/hyperlink" Target="http://www.socialstyrelsen.se/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Evidensens många ansikten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Morten </a:t>
            </a:r>
            <a:r>
              <a:rPr lang="sv-SE" dirty="0" err="1"/>
              <a:t>sager</a:t>
            </a:r>
            <a:r>
              <a:rPr lang="sv-SE" dirty="0"/>
              <a:t>, lektor i vetenskapsteori, ansvarig </a:t>
            </a:r>
            <a:r>
              <a:rPr lang="sv-SE" dirty="0" err="1"/>
              <a:t>masterprogrammet</a:t>
            </a:r>
            <a:r>
              <a:rPr lang="sv-SE" dirty="0"/>
              <a:t> i evidensbasering</a:t>
            </a:r>
          </a:p>
        </p:txBody>
      </p:sp>
    </p:spTree>
    <p:extLst>
      <p:ext uri="{BB962C8B-B14F-4D97-AF65-F5344CB8AC3E}">
        <p14:creationId xmlns:p14="http://schemas.microsoft.com/office/powerpoint/2010/main" val="4515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82"/>
          <p:cNvSpPr>
            <a:spLocks noChangeArrowheads="1"/>
          </p:cNvSpPr>
          <p:nvPr/>
        </p:nvSpPr>
        <p:spPr bwMode="auto">
          <a:xfrm rot="1971097">
            <a:off x="7536729" y="5144310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AutoShape 83"/>
          <p:cNvSpPr>
            <a:spLocks noChangeArrowheads="1"/>
          </p:cNvSpPr>
          <p:nvPr/>
        </p:nvSpPr>
        <p:spPr bwMode="auto">
          <a:xfrm rot="1971097">
            <a:off x="8475703" y="5816091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AutoShape 84"/>
          <p:cNvSpPr>
            <a:spLocks noChangeArrowheads="1"/>
          </p:cNvSpPr>
          <p:nvPr/>
        </p:nvSpPr>
        <p:spPr bwMode="auto">
          <a:xfrm rot="1971097">
            <a:off x="7587401" y="5287570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AutoShape 85"/>
          <p:cNvSpPr>
            <a:spLocks noChangeArrowheads="1"/>
          </p:cNvSpPr>
          <p:nvPr/>
        </p:nvSpPr>
        <p:spPr bwMode="auto">
          <a:xfrm rot="1971097">
            <a:off x="7901928" y="5574723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981075" y="533400"/>
            <a:ext cx="449154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The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big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idea</a:t>
            </a: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Platshållare för sidfot 3">
            <a:extLst>
              <a:ext uri="{FF2B5EF4-FFF2-40B4-BE49-F238E27FC236}">
                <a16:creationId xmlns:a16="http://schemas.microsoft.com/office/drawing/2014/main" id="{994923EA-B493-EB4A-ADF9-92CAEF882184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grpSp>
        <p:nvGrpSpPr>
          <p:cNvPr id="98" name="Grupp 97">
            <a:extLst>
              <a:ext uri="{FF2B5EF4-FFF2-40B4-BE49-F238E27FC236}">
                <a16:creationId xmlns:a16="http://schemas.microsoft.com/office/drawing/2014/main" id="{F9C36A3D-416D-E34C-9C90-6B20A23F2314}"/>
              </a:ext>
            </a:extLst>
          </p:cNvPr>
          <p:cNvGrpSpPr/>
          <p:nvPr/>
        </p:nvGrpSpPr>
        <p:grpSpPr>
          <a:xfrm>
            <a:off x="595368" y="390567"/>
            <a:ext cx="1517779" cy="976585"/>
            <a:chOff x="241892" y="761069"/>
            <a:chExt cx="1517779" cy="976585"/>
          </a:xfrm>
        </p:grpSpPr>
        <p:sp>
          <p:nvSpPr>
            <p:cNvPr id="99" name="Rectangle 82">
              <a:extLst>
                <a:ext uri="{FF2B5EF4-FFF2-40B4-BE49-F238E27FC236}">
                  <a16:creationId xmlns:a16="http://schemas.microsoft.com/office/drawing/2014/main" id="{96FE1A65-1097-7E45-87D8-2BE41B703D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Organizations</a:t>
              </a: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1FD399A7-6AB7-FD4E-B1EE-E37D0C0321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4D50DAF2-8369-5C41-B473-DC66023AA2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AutoShape 85">
              <a:extLst>
                <a:ext uri="{FF2B5EF4-FFF2-40B4-BE49-F238E27FC236}">
                  <a16:creationId xmlns:a16="http://schemas.microsoft.com/office/drawing/2014/main" id="{0A8128A2-70D8-A742-86E1-0CCCFE34BD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4" name="Grupp 103">
            <a:extLst>
              <a:ext uri="{FF2B5EF4-FFF2-40B4-BE49-F238E27FC236}">
                <a16:creationId xmlns:a16="http://schemas.microsoft.com/office/drawing/2014/main" id="{EC89AA73-33F3-E54E-BFD9-4BFF08C14F10}"/>
              </a:ext>
            </a:extLst>
          </p:cNvPr>
          <p:cNvGrpSpPr/>
          <p:nvPr/>
        </p:nvGrpSpPr>
        <p:grpSpPr>
          <a:xfrm>
            <a:off x="-100614" y="1192447"/>
            <a:ext cx="1517779" cy="976585"/>
            <a:chOff x="241892" y="761069"/>
            <a:chExt cx="1517779" cy="976585"/>
          </a:xfrm>
        </p:grpSpPr>
        <p:sp>
          <p:nvSpPr>
            <p:cNvPr id="105" name="Rectangle 82">
              <a:extLst>
                <a:ext uri="{FF2B5EF4-FFF2-40B4-BE49-F238E27FC236}">
                  <a16:creationId xmlns:a16="http://schemas.microsoft.com/office/drawing/2014/main" id="{FEF7FD13-8622-9747-B5CE-E53ADB6FEB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Verksamheter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AutoShape 83">
              <a:extLst>
                <a:ext uri="{FF2B5EF4-FFF2-40B4-BE49-F238E27FC236}">
                  <a16:creationId xmlns:a16="http://schemas.microsoft.com/office/drawing/2014/main" id="{88EF4C2D-A301-C84B-9261-2793359C64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AutoShape 84">
              <a:extLst>
                <a:ext uri="{FF2B5EF4-FFF2-40B4-BE49-F238E27FC236}">
                  <a16:creationId xmlns:a16="http://schemas.microsoft.com/office/drawing/2014/main" id="{E1F66C51-06F2-7A44-988C-90FFD82F36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AutoShape 85">
              <a:extLst>
                <a:ext uri="{FF2B5EF4-FFF2-40B4-BE49-F238E27FC236}">
                  <a16:creationId xmlns:a16="http://schemas.microsoft.com/office/drawing/2014/main" id="{8A047E7A-0177-AE48-BF11-7CBAAE35FB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9" name="Rectangle 82">
            <a:extLst>
              <a:ext uri="{FF2B5EF4-FFF2-40B4-BE49-F238E27FC236}">
                <a16:creationId xmlns:a16="http://schemas.microsoft.com/office/drawing/2014/main" id="{5BFD57E4-9AA4-034C-BAD9-DD159EC7A89E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89492" y="608669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0" name="AutoShape 83">
            <a:extLst>
              <a:ext uri="{FF2B5EF4-FFF2-40B4-BE49-F238E27FC236}">
                <a16:creationId xmlns:a16="http://schemas.microsoft.com/office/drawing/2014/main" id="{3336C379-7F23-DE44-A6DC-C3F3F5ECE816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1" name="AutoShape 84">
            <a:extLst>
              <a:ext uri="{FF2B5EF4-FFF2-40B4-BE49-F238E27FC236}">
                <a16:creationId xmlns:a16="http://schemas.microsoft.com/office/drawing/2014/main" id="{976BE47E-9C79-9C46-9BA3-DC6ED537BC7C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101755" y="738972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2" name="AutoShape 85">
            <a:extLst>
              <a:ext uri="{FF2B5EF4-FFF2-40B4-BE49-F238E27FC236}">
                <a16:creationId xmlns:a16="http://schemas.microsoft.com/office/drawing/2014/main" id="{CCB19F8B-0168-CD4C-94A6-EF93C76B4585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420137" y="1026125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F8F22CF3-CA04-DF46-8FDE-FAFFC3CAE055}"/>
              </a:ext>
            </a:extLst>
          </p:cNvPr>
          <p:cNvSpPr txBox="1"/>
          <p:nvPr/>
        </p:nvSpPr>
        <p:spPr>
          <a:xfrm>
            <a:off x="981074" y="1760297"/>
            <a:ext cx="4012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4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109" grpId="0" animBg="1"/>
      <p:bldP spid="110" grpId="0" animBg="1"/>
      <p:bldP spid="111" grpId="0" animBg="1"/>
      <p:bldP spid="112" grpId="0" animBg="1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82"/>
          <p:cNvSpPr>
            <a:spLocks noChangeArrowheads="1"/>
          </p:cNvSpPr>
          <p:nvPr/>
        </p:nvSpPr>
        <p:spPr bwMode="auto">
          <a:xfrm rot="1971097">
            <a:off x="7536729" y="5144310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AutoShape 83"/>
          <p:cNvSpPr>
            <a:spLocks noChangeArrowheads="1"/>
          </p:cNvSpPr>
          <p:nvPr/>
        </p:nvSpPr>
        <p:spPr bwMode="auto">
          <a:xfrm rot="1971097">
            <a:off x="8475703" y="5816091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AutoShape 84"/>
          <p:cNvSpPr>
            <a:spLocks noChangeArrowheads="1"/>
          </p:cNvSpPr>
          <p:nvPr/>
        </p:nvSpPr>
        <p:spPr bwMode="auto">
          <a:xfrm rot="1971097">
            <a:off x="7587401" y="5287570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AutoShape 85"/>
          <p:cNvSpPr>
            <a:spLocks noChangeArrowheads="1"/>
          </p:cNvSpPr>
          <p:nvPr/>
        </p:nvSpPr>
        <p:spPr bwMode="auto">
          <a:xfrm rot="1971097">
            <a:off x="7901928" y="5574723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981075" y="533400"/>
            <a:ext cx="449154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The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big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idea</a:t>
            </a: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Platshållare för sidfot 3">
            <a:extLst>
              <a:ext uri="{FF2B5EF4-FFF2-40B4-BE49-F238E27FC236}">
                <a16:creationId xmlns:a16="http://schemas.microsoft.com/office/drawing/2014/main" id="{994923EA-B493-EB4A-ADF9-92CAEF882184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F8F22CF3-CA04-DF46-8FDE-FAFFC3CAE055}"/>
              </a:ext>
            </a:extLst>
          </p:cNvPr>
          <p:cNvSpPr txBox="1"/>
          <p:nvPr/>
        </p:nvSpPr>
        <p:spPr>
          <a:xfrm>
            <a:off x="981074" y="1760297"/>
            <a:ext cx="4012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8" name="Grupp 97">
            <a:extLst>
              <a:ext uri="{FF2B5EF4-FFF2-40B4-BE49-F238E27FC236}">
                <a16:creationId xmlns:a16="http://schemas.microsoft.com/office/drawing/2014/main" id="{F9C36A3D-416D-E34C-9C90-6B20A23F2314}"/>
              </a:ext>
            </a:extLst>
          </p:cNvPr>
          <p:cNvGrpSpPr/>
          <p:nvPr/>
        </p:nvGrpSpPr>
        <p:grpSpPr>
          <a:xfrm>
            <a:off x="595368" y="390567"/>
            <a:ext cx="1517779" cy="976585"/>
            <a:chOff x="241892" y="761069"/>
            <a:chExt cx="1517779" cy="976585"/>
          </a:xfrm>
        </p:grpSpPr>
        <p:sp>
          <p:nvSpPr>
            <p:cNvPr id="99" name="Rectangle 82">
              <a:extLst>
                <a:ext uri="{FF2B5EF4-FFF2-40B4-BE49-F238E27FC236}">
                  <a16:creationId xmlns:a16="http://schemas.microsoft.com/office/drawing/2014/main" id="{96FE1A65-1097-7E45-87D8-2BE41B703D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Organizations</a:t>
              </a: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1FD399A7-6AB7-FD4E-B1EE-E37D0C0321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4D50DAF2-8369-5C41-B473-DC66023AA2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AutoShape 85">
              <a:extLst>
                <a:ext uri="{FF2B5EF4-FFF2-40B4-BE49-F238E27FC236}">
                  <a16:creationId xmlns:a16="http://schemas.microsoft.com/office/drawing/2014/main" id="{0A8128A2-70D8-A742-86E1-0CCCFE34BD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4" name="Grupp 103">
            <a:extLst>
              <a:ext uri="{FF2B5EF4-FFF2-40B4-BE49-F238E27FC236}">
                <a16:creationId xmlns:a16="http://schemas.microsoft.com/office/drawing/2014/main" id="{EC89AA73-33F3-E54E-BFD9-4BFF08C14F10}"/>
              </a:ext>
            </a:extLst>
          </p:cNvPr>
          <p:cNvGrpSpPr/>
          <p:nvPr/>
        </p:nvGrpSpPr>
        <p:grpSpPr>
          <a:xfrm>
            <a:off x="-100614" y="1192447"/>
            <a:ext cx="1517779" cy="976585"/>
            <a:chOff x="241892" y="761069"/>
            <a:chExt cx="1517779" cy="976585"/>
          </a:xfrm>
        </p:grpSpPr>
        <p:sp>
          <p:nvSpPr>
            <p:cNvPr id="105" name="Rectangle 82">
              <a:extLst>
                <a:ext uri="{FF2B5EF4-FFF2-40B4-BE49-F238E27FC236}">
                  <a16:creationId xmlns:a16="http://schemas.microsoft.com/office/drawing/2014/main" id="{FEF7FD13-8622-9747-B5CE-E53ADB6FEB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Verksamheter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AutoShape 83">
              <a:extLst>
                <a:ext uri="{FF2B5EF4-FFF2-40B4-BE49-F238E27FC236}">
                  <a16:creationId xmlns:a16="http://schemas.microsoft.com/office/drawing/2014/main" id="{88EF4C2D-A301-C84B-9261-2793359C64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AutoShape 84">
              <a:extLst>
                <a:ext uri="{FF2B5EF4-FFF2-40B4-BE49-F238E27FC236}">
                  <a16:creationId xmlns:a16="http://schemas.microsoft.com/office/drawing/2014/main" id="{E1F66C51-06F2-7A44-988C-90FFD82F36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AutoShape 85">
              <a:extLst>
                <a:ext uri="{FF2B5EF4-FFF2-40B4-BE49-F238E27FC236}">
                  <a16:creationId xmlns:a16="http://schemas.microsoft.com/office/drawing/2014/main" id="{8A047E7A-0177-AE48-BF11-7CBAAE35FB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9" name="Rectangle 82">
            <a:extLst>
              <a:ext uri="{FF2B5EF4-FFF2-40B4-BE49-F238E27FC236}">
                <a16:creationId xmlns:a16="http://schemas.microsoft.com/office/drawing/2014/main" id="{5BFD57E4-9AA4-034C-BAD9-DD159EC7A89E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89492" y="608669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0" name="AutoShape 83">
            <a:extLst>
              <a:ext uri="{FF2B5EF4-FFF2-40B4-BE49-F238E27FC236}">
                <a16:creationId xmlns:a16="http://schemas.microsoft.com/office/drawing/2014/main" id="{3336C379-7F23-DE44-A6DC-C3F3F5ECE816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1" name="AutoShape 84">
            <a:extLst>
              <a:ext uri="{FF2B5EF4-FFF2-40B4-BE49-F238E27FC236}">
                <a16:creationId xmlns:a16="http://schemas.microsoft.com/office/drawing/2014/main" id="{976BE47E-9C79-9C46-9BA3-DC6ED537BC7C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101755" y="738972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2" name="AutoShape 85">
            <a:extLst>
              <a:ext uri="{FF2B5EF4-FFF2-40B4-BE49-F238E27FC236}">
                <a16:creationId xmlns:a16="http://schemas.microsoft.com/office/drawing/2014/main" id="{CCB19F8B-0168-CD4C-94A6-EF93C76B4585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420137" y="1026125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7" name="Ellips 96">
            <a:extLst>
              <a:ext uri="{FF2B5EF4-FFF2-40B4-BE49-F238E27FC236}">
                <a16:creationId xmlns:a16="http://schemas.microsoft.com/office/drawing/2014/main" id="{BFD01A6F-28EC-1A49-A8C5-240BA5C78E75}"/>
              </a:ext>
            </a:extLst>
          </p:cNvPr>
          <p:cNvSpPr/>
          <p:nvPr/>
        </p:nvSpPr>
        <p:spPr>
          <a:xfrm>
            <a:off x="708531" y="1089852"/>
            <a:ext cx="3212363" cy="2936647"/>
          </a:xfrm>
          <a:prstGeom prst="ellipse">
            <a:avLst/>
          </a:prstGeom>
          <a:solidFill>
            <a:srgbClr val="FFB6B9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63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990329-2D34-5C45-9720-D12FB10D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Ursprungsartikeln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8E92223-D2BE-934A-B688-A85E9E53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8E188DA-C296-3548-8D1F-DE06FEBA6279}"/>
              </a:ext>
            </a:extLst>
          </p:cNvPr>
          <p:cNvSpPr txBox="1">
            <a:spLocks/>
          </p:cNvSpPr>
          <p:nvPr/>
        </p:nvSpPr>
        <p:spPr>
          <a:xfrm>
            <a:off x="683999" y="2350800"/>
            <a:ext cx="7488237" cy="3816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32000" indent="-21600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648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864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080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A NEW paradigm for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medical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practice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is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emerging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.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Evidence-based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medicine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de-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emphasizes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intuition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,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unsystematic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experience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, and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pathophysiologic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rationale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as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sufficient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grounds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for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decision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making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and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stresses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the examination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from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research.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Evidence-based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medicine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requires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new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skills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the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physician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,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including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efficient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literature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searching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and the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application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formal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rules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evaluating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the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literature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. (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Guyatt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et al 1992 i JAMA)</a:t>
            </a:r>
          </a:p>
          <a:p>
            <a:pPr marL="0" marR="0" lvl="0" indent="0" algn="l" defTabSz="457200" rtl="0" eaLnBrk="1" fontAlgn="base" latinLnBrk="0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0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upp 196"/>
          <p:cNvGrpSpPr/>
          <p:nvPr/>
        </p:nvGrpSpPr>
        <p:grpSpPr>
          <a:xfrm>
            <a:off x="595368" y="390567"/>
            <a:ext cx="1517779" cy="976585"/>
            <a:chOff x="241892" y="761069"/>
            <a:chExt cx="1517779" cy="976585"/>
          </a:xfrm>
        </p:grpSpPr>
        <p:sp>
          <p:nvSpPr>
            <p:cNvPr id="184" name="Rectangle 82"/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Organizations</a:t>
              </a: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" name="AutoShape 83"/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6" name="AutoShape 84"/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7" name="AutoShape 85"/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98" name="Grupp 197"/>
          <p:cNvGrpSpPr/>
          <p:nvPr/>
        </p:nvGrpSpPr>
        <p:grpSpPr>
          <a:xfrm>
            <a:off x="-100614" y="1192447"/>
            <a:ext cx="1517779" cy="976585"/>
            <a:chOff x="241892" y="761069"/>
            <a:chExt cx="1517779" cy="976585"/>
          </a:xfrm>
        </p:grpSpPr>
        <p:sp>
          <p:nvSpPr>
            <p:cNvPr id="199" name="Rectangle 82"/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Verksamheter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0" name="AutoShape 83"/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1" name="AutoShape 84"/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2" name="AutoShape 85"/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AutoShape 5"/>
          <p:cNvSpPr>
            <a:spLocks noChangeArrowheads="1"/>
          </p:cNvSpPr>
          <p:nvPr/>
        </p:nvSpPr>
        <p:spPr bwMode="auto">
          <a:xfrm rot="1971097">
            <a:off x="2898892" y="2594845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 rot="1971097">
            <a:off x="2095617" y="1812207"/>
            <a:ext cx="1057275" cy="904875"/>
            <a:chOff x="432" y="2352"/>
            <a:chExt cx="912" cy="1104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864" y="3073"/>
              <a:ext cx="336" cy="385"/>
              <a:chOff x="480" y="1488"/>
              <a:chExt cx="576" cy="624"/>
            </a:xfrm>
          </p:grpSpPr>
          <p:sp>
            <p:nvSpPr>
              <p:cNvPr id="56" name="AutoShape 8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AutoShape 9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AutoShape 10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AutoShape 11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AutoShape 12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AutoShape 1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AutoShape 14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AutoShape 15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AutoShape 16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AutoShape 17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AutoShape 18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16" y="2641"/>
              <a:ext cx="336" cy="385"/>
              <a:chOff x="480" y="1488"/>
              <a:chExt cx="576" cy="624"/>
            </a:xfrm>
          </p:grpSpPr>
          <p:sp>
            <p:nvSpPr>
              <p:cNvPr id="45" name="AutoShape 20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AutoShape 21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AutoShape 22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AutoShape 23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AutoShape 24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AutoShape 2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AutoShape 26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AutoShape 27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AutoShape 28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AutoShape 29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AutoShape 30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432" y="2833"/>
              <a:ext cx="336" cy="385"/>
              <a:chOff x="480" y="1488"/>
              <a:chExt cx="576" cy="624"/>
            </a:xfrm>
          </p:grpSpPr>
          <p:sp>
            <p:nvSpPr>
              <p:cNvPr id="34" name="AutoShape 32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AutoShape 33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AutoShape 34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AutoShape 35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AutoShape 36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AutoShape 3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AutoShape 38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AutoShape 39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AutoShape 40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AutoShape 41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AutoShape 42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480" y="2401"/>
              <a:ext cx="336" cy="385"/>
              <a:chOff x="480" y="1488"/>
              <a:chExt cx="576" cy="624"/>
            </a:xfrm>
          </p:grpSpPr>
          <p:sp>
            <p:nvSpPr>
              <p:cNvPr id="23" name="AutoShape 44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AutoShape 45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AutoShape 46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AutoShape 47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AutoShape 48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AutoShape 4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AutoShape 50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AutoShape 51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AutoShape 52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AutoShape 53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AutoShape 54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1008" y="2353"/>
              <a:ext cx="336" cy="385"/>
              <a:chOff x="480" y="1488"/>
              <a:chExt cx="576" cy="624"/>
            </a:xfrm>
          </p:grpSpPr>
          <p:sp>
            <p:nvSpPr>
              <p:cNvPr id="12" name="AutoShape 56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AutoShape 57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AutoShape 58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AutoShape 59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AutoShape 60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AutoShape 6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AutoShape 62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AutoShape 63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AutoShape 64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AutoShape 65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AutoShape 66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7" name="Group 67"/>
          <p:cNvGrpSpPr>
            <a:grpSpLocks/>
          </p:cNvGrpSpPr>
          <p:nvPr/>
        </p:nvGrpSpPr>
        <p:grpSpPr bwMode="auto">
          <a:xfrm rot="1971097">
            <a:off x="3451342" y="2531345"/>
            <a:ext cx="836613" cy="668337"/>
            <a:chOff x="1776" y="2448"/>
            <a:chExt cx="720" cy="816"/>
          </a:xfrm>
        </p:grpSpPr>
        <p:sp>
          <p:nvSpPr>
            <p:cNvPr id="68" name="AutoShape 68"/>
            <p:cNvSpPr>
              <a:spLocks noChangeArrowheads="1"/>
            </p:cNvSpPr>
            <p:nvPr/>
          </p:nvSpPr>
          <p:spPr bwMode="auto">
            <a:xfrm>
              <a:off x="1776" y="2448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AutoShape 69"/>
            <p:cNvSpPr>
              <a:spLocks noChangeArrowheads="1"/>
            </p:cNvSpPr>
            <p:nvPr/>
          </p:nvSpPr>
          <p:spPr bwMode="auto">
            <a:xfrm>
              <a:off x="1872" y="2544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AutoShape 70"/>
            <p:cNvSpPr>
              <a:spLocks noChangeArrowheads="1"/>
            </p:cNvSpPr>
            <p:nvPr/>
          </p:nvSpPr>
          <p:spPr bwMode="auto">
            <a:xfrm>
              <a:off x="1968" y="2640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AutoShape 71"/>
            <p:cNvSpPr>
              <a:spLocks noChangeArrowheads="1"/>
            </p:cNvSpPr>
            <p:nvPr/>
          </p:nvSpPr>
          <p:spPr bwMode="auto">
            <a:xfrm>
              <a:off x="2064" y="2736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AutoShape 72"/>
            <p:cNvSpPr>
              <a:spLocks noChangeArrowheads="1"/>
            </p:cNvSpPr>
            <p:nvPr/>
          </p:nvSpPr>
          <p:spPr bwMode="auto">
            <a:xfrm>
              <a:off x="2160" y="2832"/>
              <a:ext cx="336" cy="432"/>
            </a:xfrm>
            <a:prstGeom prst="foldedCorner">
              <a:avLst>
                <a:gd name="adj" fmla="val 4018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5" name="Text Box 77"/>
          <p:cNvSpPr txBox="1">
            <a:spLocks noChangeArrowheads="1"/>
          </p:cNvSpPr>
          <p:nvPr/>
        </p:nvSpPr>
        <p:spPr bwMode="auto">
          <a:xfrm rot="1971097">
            <a:off x="1424492" y="2364549"/>
            <a:ext cx="12009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 CE" pitchFamily="1" charset="0"/>
                <a:ea typeface="ＭＳ Ｐゴシック" charset="0"/>
                <a:cs typeface="ＭＳ Ｐゴシック" charset="0"/>
              </a:rPr>
              <a:t>Scientific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neva CE" pitchFamily="1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 CE" pitchFamily="1" charset="0"/>
                <a:ea typeface="ＭＳ Ｐゴシック" charset="0"/>
                <a:cs typeface="ＭＳ Ｐゴシック" charset="0"/>
              </a:rPr>
              <a:t>studies</a:t>
            </a:r>
          </a:p>
        </p:txBody>
      </p:sp>
      <p:sp>
        <p:nvSpPr>
          <p:cNvPr id="77" name="Rectangle 82"/>
          <p:cNvSpPr>
            <a:spLocks noChangeArrowheads="1"/>
          </p:cNvSpPr>
          <p:nvPr/>
        </p:nvSpPr>
        <p:spPr bwMode="auto">
          <a:xfrm rot="1971097">
            <a:off x="7536729" y="5144310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AutoShape 83"/>
          <p:cNvSpPr>
            <a:spLocks noChangeArrowheads="1"/>
          </p:cNvSpPr>
          <p:nvPr/>
        </p:nvSpPr>
        <p:spPr bwMode="auto">
          <a:xfrm rot="1971097">
            <a:off x="8475703" y="5816091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AutoShape 84"/>
          <p:cNvSpPr>
            <a:spLocks noChangeArrowheads="1"/>
          </p:cNvSpPr>
          <p:nvPr/>
        </p:nvSpPr>
        <p:spPr bwMode="auto">
          <a:xfrm rot="1971097">
            <a:off x="7587401" y="5287570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AutoShape 85"/>
          <p:cNvSpPr>
            <a:spLocks noChangeArrowheads="1"/>
          </p:cNvSpPr>
          <p:nvPr/>
        </p:nvSpPr>
        <p:spPr bwMode="auto">
          <a:xfrm rot="1971097">
            <a:off x="7901928" y="5574723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 rot="1971097">
            <a:off x="89492" y="608669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AutoShape 83"/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AutoShape 84"/>
          <p:cNvSpPr>
            <a:spLocks noChangeArrowheads="1"/>
          </p:cNvSpPr>
          <p:nvPr/>
        </p:nvSpPr>
        <p:spPr bwMode="auto">
          <a:xfrm rot="1971097">
            <a:off x="101755" y="738972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AutoShape 85"/>
          <p:cNvSpPr>
            <a:spLocks noChangeArrowheads="1"/>
          </p:cNvSpPr>
          <p:nvPr/>
        </p:nvSpPr>
        <p:spPr bwMode="auto">
          <a:xfrm rot="1971097">
            <a:off x="420137" y="1026125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AutoShape 5"/>
          <p:cNvSpPr>
            <a:spLocks noChangeArrowheads="1"/>
          </p:cNvSpPr>
          <p:nvPr/>
        </p:nvSpPr>
        <p:spPr bwMode="auto">
          <a:xfrm rot="1971097">
            <a:off x="1522162" y="1619902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981075" y="533400"/>
            <a:ext cx="449154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Kunskap = vetenskap?</a:t>
            </a: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Platshållare för sidfot 3">
            <a:extLst>
              <a:ext uri="{FF2B5EF4-FFF2-40B4-BE49-F238E27FC236}">
                <a16:creationId xmlns:a16="http://schemas.microsoft.com/office/drawing/2014/main" id="{994923EA-B493-EB4A-ADF9-92CAEF882184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8E999567-70DD-1A4E-BAF8-365FA3E958C4}"/>
              </a:ext>
            </a:extLst>
          </p:cNvPr>
          <p:cNvSpPr txBox="1"/>
          <p:nvPr/>
        </p:nvSpPr>
        <p:spPr>
          <a:xfrm>
            <a:off x="981074" y="1760297"/>
            <a:ext cx="4012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AutoShape 83">
            <a:extLst>
              <a:ext uri="{FF2B5EF4-FFF2-40B4-BE49-F238E27FC236}">
                <a16:creationId xmlns:a16="http://schemas.microsoft.com/office/drawing/2014/main" id="{0D23B312-2B21-954D-844A-F9ED443BBC5F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Ellips 98">
            <a:extLst>
              <a:ext uri="{FF2B5EF4-FFF2-40B4-BE49-F238E27FC236}">
                <a16:creationId xmlns:a16="http://schemas.microsoft.com/office/drawing/2014/main" id="{E02C2257-8CE9-014A-9408-D9C3C9A68047}"/>
              </a:ext>
            </a:extLst>
          </p:cNvPr>
          <p:cNvSpPr/>
          <p:nvPr/>
        </p:nvSpPr>
        <p:spPr>
          <a:xfrm>
            <a:off x="708531" y="1089852"/>
            <a:ext cx="3212363" cy="2936647"/>
          </a:xfrm>
          <a:prstGeom prst="ellipse">
            <a:avLst/>
          </a:prstGeom>
          <a:solidFill>
            <a:srgbClr val="FFB6B9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3DDABE1-E101-E14C-8F48-D1EBF005D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443" y="533400"/>
            <a:ext cx="449154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= nya problem</a:t>
            </a: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" name="Ellips 100">
            <a:extLst>
              <a:ext uri="{FF2B5EF4-FFF2-40B4-BE49-F238E27FC236}">
                <a16:creationId xmlns:a16="http://schemas.microsoft.com/office/drawing/2014/main" id="{94983815-8253-A24E-AA3C-5BD5E76875EE}"/>
              </a:ext>
            </a:extLst>
          </p:cNvPr>
          <p:cNvSpPr/>
          <p:nvPr/>
        </p:nvSpPr>
        <p:spPr>
          <a:xfrm>
            <a:off x="3870228" y="2819536"/>
            <a:ext cx="3212363" cy="2936647"/>
          </a:xfrm>
          <a:prstGeom prst="ellipse">
            <a:avLst/>
          </a:prstGeom>
          <a:solidFill>
            <a:srgbClr val="FFB6B9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03" name="Ellips 102">
            <a:extLst>
              <a:ext uri="{FF2B5EF4-FFF2-40B4-BE49-F238E27FC236}">
                <a16:creationId xmlns:a16="http://schemas.microsoft.com/office/drawing/2014/main" id="{8DFB7B28-3FED-884E-9544-187A63530A68}"/>
              </a:ext>
            </a:extLst>
          </p:cNvPr>
          <p:cNvSpPr/>
          <p:nvPr/>
        </p:nvSpPr>
        <p:spPr>
          <a:xfrm>
            <a:off x="6981371" y="4572000"/>
            <a:ext cx="2501209" cy="2215465"/>
          </a:xfrm>
          <a:prstGeom prst="ellipse">
            <a:avLst/>
          </a:prstGeom>
          <a:solidFill>
            <a:srgbClr val="FFB6B9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3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5" grpId="0"/>
      <p:bldP spid="90" grpId="0" animBg="1"/>
      <p:bldP spid="97" grpId="0"/>
      <p:bldP spid="98" grpId="0" animBg="1"/>
      <p:bldP spid="98" grpId="1" animBg="1"/>
      <p:bldP spid="99" grpId="0" animBg="1"/>
      <p:bldP spid="100" grpId="0"/>
      <p:bldP spid="101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D021C2-823E-5242-99F7-022719D6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Korrigeringar med goda intentioner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9986BA-A731-B742-84E2-2CE542863C2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i="1" dirty="0"/>
              <a:t>Sackett DL, Rosenberg WM, Gray JA, et al. BMJ 1996;312:71–2.</a:t>
            </a:r>
          </a:p>
          <a:p>
            <a:pPr marL="0" indent="0">
              <a:buNone/>
            </a:pPr>
            <a:r>
              <a:rPr lang="sv-SE" dirty="0"/>
              <a:t>“</a:t>
            </a:r>
            <a:r>
              <a:rPr lang="sv-SE" dirty="0" err="1"/>
              <a:t>Evidence-based</a:t>
            </a:r>
            <a:r>
              <a:rPr lang="sv-SE" dirty="0"/>
              <a:t> medicine is the </a:t>
            </a:r>
            <a:r>
              <a:rPr lang="sv-SE" dirty="0" err="1"/>
              <a:t>conscientious</a:t>
            </a:r>
            <a:r>
              <a:rPr lang="sv-SE" dirty="0"/>
              <a:t> and </a:t>
            </a:r>
            <a:r>
              <a:rPr lang="sv-SE" dirty="0" err="1"/>
              <a:t>judicious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current</a:t>
            </a:r>
            <a:r>
              <a:rPr lang="sv-SE" dirty="0"/>
              <a:t> best </a:t>
            </a:r>
            <a:r>
              <a:rPr lang="sv-SE" dirty="0" err="1"/>
              <a:t>evidence</a:t>
            </a:r>
            <a:r>
              <a:rPr lang="sv-SE" dirty="0"/>
              <a:t> from </a:t>
            </a:r>
            <a:r>
              <a:rPr lang="sv-SE" dirty="0" err="1"/>
              <a:t>clinical</a:t>
            </a:r>
            <a:r>
              <a:rPr lang="sv-SE" dirty="0"/>
              <a:t> </a:t>
            </a:r>
            <a:r>
              <a:rPr lang="sv-SE" dirty="0" err="1"/>
              <a:t>care</a:t>
            </a:r>
            <a:r>
              <a:rPr lang="sv-SE" dirty="0"/>
              <a:t> research in the management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individual</a:t>
            </a:r>
            <a:r>
              <a:rPr lang="sv-SE" dirty="0"/>
              <a:t> patients”</a:t>
            </a:r>
          </a:p>
          <a:p>
            <a:r>
              <a:rPr lang="sv-SE" dirty="0"/>
              <a:t>Socialstyrelsen, </a:t>
            </a:r>
            <a:r>
              <a:rPr lang="sv-SE" dirty="0" err="1"/>
              <a:t>kunskapsguiden.se</a:t>
            </a:r>
            <a:r>
              <a:rPr lang="sv-SE" dirty="0"/>
              <a:t>)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3BA144-38BC-F34D-8891-2A8FF590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0322874-04C8-6D45-AD07-49F28A67B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4" b="99153" l="16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894" y="2167650"/>
            <a:ext cx="6942212" cy="4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82"/>
          <p:cNvSpPr>
            <a:spLocks noChangeArrowheads="1"/>
          </p:cNvSpPr>
          <p:nvPr/>
        </p:nvSpPr>
        <p:spPr bwMode="auto">
          <a:xfrm rot="1971097">
            <a:off x="7536729" y="5144310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AutoShape 83"/>
          <p:cNvSpPr>
            <a:spLocks noChangeArrowheads="1"/>
          </p:cNvSpPr>
          <p:nvPr/>
        </p:nvSpPr>
        <p:spPr bwMode="auto">
          <a:xfrm rot="1971097">
            <a:off x="8475703" y="5816091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AutoShape 84"/>
          <p:cNvSpPr>
            <a:spLocks noChangeArrowheads="1"/>
          </p:cNvSpPr>
          <p:nvPr/>
        </p:nvSpPr>
        <p:spPr bwMode="auto">
          <a:xfrm rot="1971097">
            <a:off x="7587401" y="5287570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AutoShape 85"/>
          <p:cNvSpPr>
            <a:spLocks noChangeArrowheads="1"/>
          </p:cNvSpPr>
          <p:nvPr/>
        </p:nvSpPr>
        <p:spPr bwMode="auto">
          <a:xfrm rot="1971097">
            <a:off x="7901928" y="5574723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981075" y="533400"/>
            <a:ext cx="449154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The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big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idea</a:t>
            </a: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Platshållare för sidfot 3">
            <a:extLst>
              <a:ext uri="{FF2B5EF4-FFF2-40B4-BE49-F238E27FC236}">
                <a16:creationId xmlns:a16="http://schemas.microsoft.com/office/drawing/2014/main" id="{994923EA-B493-EB4A-ADF9-92CAEF882184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F8F22CF3-CA04-DF46-8FDE-FAFFC3CAE055}"/>
              </a:ext>
            </a:extLst>
          </p:cNvPr>
          <p:cNvSpPr txBox="1"/>
          <p:nvPr/>
        </p:nvSpPr>
        <p:spPr>
          <a:xfrm>
            <a:off x="981074" y="1760297"/>
            <a:ext cx="4012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8" name="Grupp 97">
            <a:extLst>
              <a:ext uri="{FF2B5EF4-FFF2-40B4-BE49-F238E27FC236}">
                <a16:creationId xmlns:a16="http://schemas.microsoft.com/office/drawing/2014/main" id="{F9C36A3D-416D-E34C-9C90-6B20A23F2314}"/>
              </a:ext>
            </a:extLst>
          </p:cNvPr>
          <p:cNvGrpSpPr/>
          <p:nvPr/>
        </p:nvGrpSpPr>
        <p:grpSpPr>
          <a:xfrm>
            <a:off x="595368" y="390567"/>
            <a:ext cx="1517779" cy="976585"/>
            <a:chOff x="241892" y="761069"/>
            <a:chExt cx="1517779" cy="976585"/>
          </a:xfrm>
        </p:grpSpPr>
        <p:sp>
          <p:nvSpPr>
            <p:cNvPr id="99" name="Rectangle 82">
              <a:extLst>
                <a:ext uri="{FF2B5EF4-FFF2-40B4-BE49-F238E27FC236}">
                  <a16:creationId xmlns:a16="http://schemas.microsoft.com/office/drawing/2014/main" id="{96FE1A65-1097-7E45-87D8-2BE41B703D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Organizations</a:t>
              </a: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1FD399A7-6AB7-FD4E-B1EE-E37D0C0321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4D50DAF2-8369-5C41-B473-DC66023AA2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AutoShape 85">
              <a:extLst>
                <a:ext uri="{FF2B5EF4-FFF2-40B4-BE49-F238E27FC236}">
                  <a16:creationId xmlns:a16="http://schemas.microsoft.com/office/drawing/2014/main" id="{0A8128A2-70D8-A742-86E1-0CCCFE34BD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4" name="Grupp 103">
            <a:extLst>
              <a:ext uri="{FF2B5EF4-FFF2-40B4-BE49-F238E27FC236}">
                <a16:creationId xmlns:a16="http://schemas.microsoft.com/office/drawing/2014/main" id="{EC89AA73-33F3-E54E-BFD9-4BFF08C14F10}"/>
              </a:ext>
            </a:extLst>
          </p:cNvPr>
          <p:cNvGrpSpPr/>
          <p:nvPr/>
        </p:nvGrpSpPr>
        <p:grpSpPr>
          <a:xfrm>
            <a:off x="-100614" y="1192447"/>
            <a:ext cx="1517779" cy="976585"/>
            <a:chOff x="241892" y="761069"/>
            <a:chExt cx="1517779" cy="976585"/>
          </a:xfrm>
        </p:grpSpPr>
        <p:sp>
          <p:nvSpPr>
            <p:cNvPr id="105" name="Rectangle 82">
              <a:extLst>
                <a:ext uri="{FF2B5EF4-FFF2-40B4-BE49-F238E27FC236}">
                  <a16:creationId xmlns:a16="http://schemas.microsoft.com/office/drawing/2014/main" id="{FEF7FD13-8622-9747-B5CE-E53ADB6FEB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Verksamheter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AutoShape 83">
              <a:extLst>
                <a:ext uri="{FF2B5EF4-FFF2-40B4-BE49-F238E27FC236}">
                  <a16:creationId xmlns:a16="http://schemas.microsoft.com/office/drawing/2014/main" id="{88EF4C2D-A301-C84B-9261-2793359C64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AutoShape 84">
              <a:extLst>
                <a:ext uri="{FF2B5EF4-FFF2-40B4-BE49-F238E27FC236}">
                  <a16:creationId xmlns:a16="http://schemas.microsoft.com/office/drawing/2014/main" id="{E1F66C51-06F2-7A44-988C-90FFD82F36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AutoShape 85">
              <a:extLst>
                <a:ext uri="{FF2B5EF4-FFF2-40B4-BE49-F238E27FC236}">
                  <a16:creationId xmlns:a16="http://schemas.microsoft.com/office/drawing/2014/main" id="{8A047E7A-0177-AE48-BF11-7CBAAE35FB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9" name="Rectangle 82">
            <a:extLst>
              <a:ext uri="{FF2B5EF4-FFF2-40B4-BE49-F238E27FC236}">
                <a16:creationId xmlns:a16="http://schemas.microsoft.com/office/drawing/2014/main" id="{5BFD57E4-9AA4-034C-BAD9-DD159EC7A89E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89492" y="608669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0" name="AutoShape 83">
            <a:extLst>
              <a:ext uri="{FF2B5EF4-FFF2-40B4-BE49-F238E27FC236}">
                <a16:creationId xmlns:a16="http://schemas.microsoft.com/office/drawing/2014/main" id="{3336C379-7F23-DE44-A6DC-C3F3F5ECE816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1" name="AutoShape 84">
            <a:extLst>
              <a:ext uri="{FF2B5EF4-FFF2-40B4-BE49-F238E27FC236}">
                <a16:creationId xmlns:a16="http://schemas.microsoft.com/office/drawing/2014/main" id="{976BE47E-9C79-9C46-9BA3-DC6ED537BC7C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101755" y="738972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2" name="AutoShape 85">
            <a:extLst>
              <a:ext uri="{FF2B5EF4-FFF2-40B4-BE49-F238E27FC236}">
                <a16:creationId xmlns:a16="http://schemas.microsoft.com/office/drawing/2014/main" id="{CCB19F8B-0168-CD4C-94A6-EF93C76B4585}"/>
              </a:ext>
            </a:extLst>
          </p:cNvPr>
          <p:cNvSpPr>
            <a:spLocks noChangeArrowheads="1"/>
          </p:cNvSpPr>
          <p:nvPr/>
        </p:nvSpPr>
        <p:spPr bwMode="auto">
          <a:xfrm rot="1971097">
            <a:off x="420137" y="1026125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7" name="Ellips 96">
            <a:extLst>
              <a:ext uri="{FF2B5EF4-FFF2-40B4-BE49-F238E27FC236}">
                <a16:creationId xmlns:a16="http://schemas.microsoft.com/office/drawing/2014/main" id="{BFD01A6F-28EC-1A49-A8C5-240BA5C78E75}"/>
              </a:ext>
            </a:extLst>
          </p:cNvPr>
          <p:cNvSpPr/>
          <p:nvPr/>
        </p:nvSpPr>
        <p:spPr>
          <a:xfrm>
            <a:off x="708531" y="1089852"/>
            <a:ext cx="3212363" cy="2936647"/>
          </a:xfrm>
          <a:prstGeom prst="ellipse">
            <a:avLst/>
          </a:prstGeom>
          <a:solidFill>
            <a:srgbClr val="FFB6B9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3" name="Platshållare för innehåll 2">
            <a:extLst>
              <a:ext uri="{FF2B5EF4-FFF2-40B4-BE49-F238E27FC236}">
                <a16:creationId xmlns:a16="http://schemas.microsoft.com/office/drawing/2014/main" id="{3CC16C90-B3A9-B24D-9AAE-B3DCDC7B62B1}"/>
              </a:ext>
            </a:extLst>
          </p:cNvPr>
          <p:cNvSpPr txBox="1">
            <a:spLocks/>
          </p:cNvSpPr>
          <p:nvPr/>
        </p:nvSpPr>
        <p:spPr>
          <a:xfrm>
            <a:off x="3503759" y="1314612"/>
            <a:ext cx="5895634" cy="38163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sv-S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Bred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definition av evidensbasering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	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…innebär att den professionelle väger samman sin expertis med bästa tillgängliga kunskap, den enskildes situation, erfarenheter och önskemål vid beslut om insatser.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https</a:t>
            </a:r>
            <a:r>
              <a:rPr kumimoji="0" lang="sv-SE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://</a:t>
            </a:r>
            <a:r>
              <a:rPr kumimoji="0" lang="sv-SE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www.socialstyrelsen.se</a:t>
            </a:r>
            <a:r>
              <a:rPr kumimoji="0" lang="sv-SE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/utveckla-verksamhet/evidensbaserad-praktik/arbeta-evidensbaserat/</a:t>
            </a:r>
            <a:endParaRPr kumimoji="0" lang="sv-SE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7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EA680A-EA4C-8E4E-A20B-E591BB46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Genomförandet av intentionerna…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BA6A2F7-3DF3-2B4A-B16F-2B07EF711B7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sv-SE" dirty="0"/>
              <a:t>Enligt forskning och fokusgruppssamtal</a:t>
            </a:r>
          </a:p>
          <a:p>
            <a:r>
              <a:rPr lang="sv-SE" dirty="0"/>
              <a:t>Problem 1: Vad är bästa tillgängliga kunskap egentligen?</a:t>
            </a:r>
          </a:p>
          <a:p>
            <a:r>
              <a:rPr lang="sv-SE" dirty="0"/>
              <a:t>Problem 2: Hur integreras riktlinjer i den kliniska vardagen?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84D66D0-EF6B-ED4F-9293-0287AE10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lang="sv-SE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9933474A-D9D7-514A-8899-CE056FB4BE4F}"/>
              </a:ext>
            </a:extLst>
          </p:cNvPr>
          <p:cNvSpPr/>
          <p:nvPr/>
        </p:nvSpPr>
        <p:spPr>
          <a:xfrm>
            <a:off x="607687" y="3502477"/>
            <a:ext cx="4109938" cy="2448272"/>
          </a:xfrm>
          <a:prstGeom prst="ellipse">
            <a:avLst/>
          </a:prstGeom>
          <a:solidFill>
            <a:srgbClr val="B5C8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Personens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erfarenhet och önskemål ??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5B8D3E36-EAF4-934B-9E52-206527DB525D}"/>
              </a:ext>
            </a:extLst>
          </p:cNvPr>
          <p:cNvSpPr/>
          <p:nvPr/>
        </p:nvSpPr>
        <p:spPr>
          <a:xfrm>
            <a:off x="4426375" y="3502477"/>
            <a:ext cx="4109938" cy="2448272"/>
          </a:xfrm>
          <a:prstGeom prst="ellipse">
            <a:avLst/>
          </a:prstGeom>
          <a:solidFill>
            <a:srgbClr val="2A566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Bästa tillgängliga kunskap ???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A47CC9FF-26EA-364D-874A-2B618019ECE5}"/>
              </a:ext>
            </a:extLst>
          </p:cNvPr>
          <p:cNvSpPr/>
          <p:nvPr/>
        </p:nvSpPr>
        <p:spPr>
          <a:xfrm>
            <a:off x="2633820" y="1364651"/>
            <a:ext cx="3585109" cy="2448272"/>
          </a:xfrm>
          <a:prstGeom prst="ellipse">
            <a:avLst/>
          </a:prstGeom>
          <a:solidFill>
            <a:srgbClr val="D4C9B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4B89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Personens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4B89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situation samt kontextuella omständigheter ?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D5328048-1679-0746-80D1-5B58847C41B3}"/>
              </a:ext>
            </a:extLst>
          </p:cNvPr>
          <p:cNvSpPr/>
          <p:nvPr/>
        </p:nvSpPr>
        <p:spPr>
          <a:xfrm>
            <a:off x="3130230" y="3382531"/>
            <a:ext cx="2592288" cy="967323"/>
          </a:xfrm>
          <a:prstGeom prst="ellipse">
            <a:avLst/>
          </a:prstGeom>
          <a:solidFill>
            <a:srgbClr val="C78734">
              <a:alpha val="76000"/>
            </a:srgbClr>
          </a:solidFill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Professionell expertis ??</a:t>
            </a:r>
          </a:p>
        </p:txBody>
      </p:sp>
    </p:spTree>
    <p:extLst>
      <p:ext uri="{BB962C8B-B14F-4D97-AF65-F5344CB8AC3E}">
        <p14:creationId xmlns:p14="http://schemas.microsoft.com/office/powerpoint/2010/main" val="27791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allAtOnce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0D167E-31DC-6F43-9200-B47D9CEB0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Problem 1: den ensidiga kunskapen i många kunskapsstöd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68CBB5F-0946-DD42-BE28-185F56B64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1488CC-E946-D543-95BC-65126452C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2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upp 91">
            <a:extLst>
              <a:ext uri="{FF2B5EF4-FFF2-40B4-BE49-F238E27FC236}">
                <a16:creationId xmlns:a16="http://schemas.microsoft.com/office/drawing/2014/main" id="{5777B112-EC9E-434F-AFA0-2BC78E386044}"/>
              </a:ext>
            </a:extLst>
          </p:cNvPr>
          <p:cNvGrpSpPr/>
          <p:nvPr/>
        </p:nvGrpSpPr>
        <p:grpSpPr>
          <a:xfrm>
            <a:off x="595368" y="390567"/>
            <a:ext cx="1517779" cy="976585"/>
            <a:chOff x="241892" y="761069"/>
            <a:chExt cx="1517779" cy="976585"/>
          </a:xfrm>
        </p:grpSpPr>
        <p:sp>
          <p:nvSpPr>
            <p:cNvPr id="93" name="Rectangle 82">
              <a:extLst>
                <a:ext uri="{FF2B5EF4-FFF2-40B4-BE49-F238E27FC236}">
                  <a16:creationId xmlns:a16="http://schemas.microsoft.com/office/drawing/2014/main" id="{DCAA7E58-602F-0E44-85E9-4CEECFF121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Organizations</a:t>
              </a: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4" name="AutoShape 83">
              <a:extLst>
                <a:ext uri="{FF2B5EF4-FFF2-40B4-BE49-F238E27FC236}">
                  <a16:creationId xmlns:a16="http://schemas.microsoft.com/office/drawing/2014/main" id="{17AB1701-326A-6E4E-8ABD-8408399E9A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5" name="AutoShape 84">
              <a:extLst>
                <a:ext uri="{FF2B5EF4-FFF2-40B4-BE49-F238E27FC236}">
                  <a16:creationId xmlns:a16="http://schemas.microsoft.com/office/drawing/2014/main" id="{14D53EAE-3153-7442-B4F9-8213A55DE2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6" name="AutoShape 85">
              <a:extLst>
                <a:ext uri="{FF2B5EF4-FFF2-40B4-BE49-F238E27FC236}">
                  <a16:creationId xmlns:a16="http://schemas.microsoft.com/office/drawing/2014/main" id="{4276F49D-5392-544C-9559-E507E605F7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7" name="Grupp 96">
            <a:extLst>
              <a:ext uri="{FF2B5EF4-FFF2-40B4-BE49-F238E27FC236}">
                <a16:creationId xmlns:a16="http://schemas.microsoft.com/office/drawing/2014/main" id="{A33A20D0-1985-AF40-8866-29C3EABD26EC}"/>
              </a:ext>
            </a:extLst>
          </p:cNvPr>
          <p:cNvGrpSpPr/>
          <p:nvPr/>
        </p:nvGrpSpPr>
        <p:grpSpPr>
          <a:xfrm>
            <a:off x="-100614" y="1192447"/>
            <a:ext cx="1517779" cy="976585"/>
            <a:chOff x="241892" y="761069"/>
            <a:chExt cx="1517779" cy="976585"/>
          </a:xfrm>
        </p:grpSpPr>
        <p:sp>
          <p:nvSpPr>
            <p:cNvPr id="98" name="Rectangle 82">
              <a:extLst>
                <a:ext uri="{FF2B5EF4-FFF2-40B4-BE49-F238E27FC236}">
                  <a16:creationId xmlns:a16="http://schemas.microsoft.com/office/drawing/2014/main" id="{06083973-EE57-D748-B781-7357005783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Verksamheter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" name="AutoShape 83">
              <a:extLst>
                <a:ext uri="{FF2B5EF4-FFF2-40B4-BE49-F238E27FC236}">
                  <a16:creationId xmlns:a16="http://schemas.microsoft.com/office/drawing/2014/main" id="{BCE771E5-C230-9048-AC61-84A3932DC2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AutoShape 84">
              <a:extLst>
                <a:ext uri="{FF2B5EF4-FFF2-40B4-BE49-F238E27FC236}">
                  <a16:creationId xmlns:a16="http://schemas.microsoft.com/office/drawing/2014/main" id="{32B70B58-D50C-F341-A18A-90D7DD2FC0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AutoShape 85">
              <a:extLst>
                <a:ext uri="{FF2B5EF4-FFF2-40B4-BE49-F238E27FC236}">
                  <a16:creationId xmlns:a16="http://schemas.microsoft.com/office/drawing/2014/main" id="{F23A8E4B-63C3-6C44-9D35-C9210756E9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3" name="AutoShape 94"/>
          <p:cNvSpPr>
            <a:spLocks noChangeArrowheads="1"/>
          </p:cNvSpPr>
          <p:nvPr/>
        </p:nvSpPr>
        <p:spPr bwMode="auto">
          <a:xfrm rot="1971097">
            <a:off x="5525971" y="3776624"/>
            <a:ext cx="522379" cy="221552"/>
          </a:xfrm>
          <a:prstGeom prst="rightArrow">
            <a:avLst>
              <a:gd name="adj1" fmla="val 50000"/>
              <a:gd name="adj2" fmla="val 765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1971097">
            <a:off x="4246300" y="3171736"/>
            <a:ext cx="544807" cy="214355"/>
          </a:xfrm>
          <a:prstGeom prst="rightArrow">
            <a:avLst>
              <a:gd name="adj1" fmla="val 50000"/>
              <a:gd name="adj2" fmla="val 770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971097">
            <a:off x="2898892" y="2594845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 rot="1971097">
            <a:off x="2095617" y="1812207"/>
            <a:ext cx="1057275" cy="904875"/>
            <a:chOff x="432" y="2352"/>
            <a:chExt cx="912" cy="1104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864" y="3073"/>
              <a:ext cx="336" cy="385"/>
              <a:chOff x="480" y="1488"/>
              <a:chExt cx="576" cy="624"/>
            </a:xfrm>
          </p:grpSpPr>
          <p:sp>
            <p:nvSpPr>
              <p:cNvPr id="56" name="AutoShape 8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AutoShape 9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AutoShape 10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AutoShape 11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AutoShape 12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AutoShape 1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AutoShape 14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AutoShape 15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AutoShape 16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AutoShape 17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AutoShape 18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16" y="2641"/>
              <a:ext cx="336" cy="385"/>
              <a:chOff x="480" y="1488"/>
              <a:chExt cx="576" cy="624"/>
            </a:xfrm>
          </p:grpSpPr>
          <p:sp>
            <p:nvSpPr>
              <p:cNvPr id="45" name="AutoShape 20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AutoShape 21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AutoShape 22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AutoShape 23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AutoShape 24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AutoShape 2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AutoShape 26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AutoShape 27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AutoShape 28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AutoShape 29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AutoShape 30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432" y="2833"/>
              <a:ext cx="336" cy="385"/>
              <a:chOff x="480" y="1488"/>
              <a:chExt cx="576" cy="624"/>
            </a:xfrm>
          </p:grpSpPr>
          <p:sp>
            <p:nvSpPr>
              <p:cNvPr id="34" name="AutoShape 32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AutoShape 33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AutoShape 34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AutoShape 35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AutoShape 36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AutoShape 3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AutoShape 38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AutoShape 39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AutoShape 40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AutoShape 41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AutoShape 42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480" y="2401"/>
              <a:ext cx="336" cy="385"/>
              <a:chOff x="480" y="1488"/>
              <a:chExt cx="576" cy="624"/>
            </a:xfrm>
          </p:grpSpPr>
          <p:sp>
            <p:nvSpPr>
              <p:cNvPr id="23" name="AutoShape 44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AutoShape 45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AutoShape 46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AutoShape 47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AutoShape 48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AutoShape 4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AutoShape 50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AutoShape 51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AutoShape 52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AutoShape 53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AutoShape 54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1008" y="2353"/>
              <a:ext cx="336" cy="385"/>
              <a:chOff x="480" y="1488"/>
              <a:chExt cx="576" cy="624"/>
            </a:xfrm>
          </p:grpSpPr>
          <p:sp>
            <p:nvSpPr>
              <p:cNvPr id="12" name="AutoShape 56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AutoShape 57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AutoShape 58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AutoShape 59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AutoShape 60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AutoShape 6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AutoShape 62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AutoShape 63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AutoShape 64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AutoShape 65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AutoShape 66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7" name="Group 67"/>
          <p:cNvGrpSpPr>
            <a:grpSpLocks/>
          </p:cNvGrpSpPr>
          <p:nvPr/>
        </p:nvGrpSpPr>
        <p:grpSpPr bwMode="auto">
          <a:xfrm rot="1971097">
            <a:off x="3451342" y="2531345"/>
            <a:ext cx="836613" cy="668337"/>
            <a:chOff x="1776" y="2448"/>
            <a:chExt cx="720" cy="816"/>
          </a:xfrm>
        </p:grpSpPr>
        <p:sp>
          <p:nvSpPr>
            <p:cNvPr id="68" name="AutoShape 68"/>
            <p:cNvSpPr>
              <a:spLocks noChangeArrowheads="1"/>
            </p:cNvSpPr>
            <p:nvPr/>
          </p:nvSpPr>
          <p:spPr bwMode="auto">
            <a:xfrm>
              <a:off x="1776" y="2448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AutoShape 69"/>
            <p:cNvSpPr>
              <a:spLocks noChangeArrowheads="1"/>
            </p:cNvSpPr>
            <p:nvPr/>
          </p:nvSpPr>
          <p:spPr bwMode="auto">
            <a:xfrm>
              <a:off x="1872" y="2544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AutoShape 70"/>
            <p:cNvSpPr>
              <a:spLocks noChangeArrowheads="1"/>
            </p:cNvSpPr>
            <p:nvPr/>
          </p:nvSpPr>
          <p:spPr bwMode="auto">
            <a:xfrm>
              <a:off x="1968" y="2640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AutoShape 71"/>
            <p:cNvSpPr>
              <a:spLocks noChangeArrowheads="1"/>
            </p:cNvSpPr>
            <p:nvPr/>
          </p:nvSpPr>
          <p:spPr bwMode="auto">
            <a:xfrm>
              <a:off x="2064" y="2736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AutoShape 72"/>
            <p:cNvSpPr>
              <a:spLocks noChangeArrowheads="1"/>
            </p:cNvSpPr>
            <p:nvPr/>
          </p:nvSpPr>
          <p:spPr bwMode="auto">
            <a:xfrm>
              <a:off x="2160" y="2832"/>
              <a:ext cx="336" cy="432"/>
            </a:xfrm>
            <a:prstGeom prst="foldedCorner">
              <a:avLst>
                <a:gd name="adj" fmla="val 4018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3" name="AutoShape 73"/>
          <p:cNvSpPr>
            <a:spLocks noChangeArrowheads="1"/>
          </p:cNvSpPr>
          <p:nvPr/>
        </p:nvSpPr>
        <p:spPr bwMode="auto">
          <a:xfrm rot="1971097">
            <a:off x="4723788" y="3160299"/>
            <a:ext cx="1080847" cy="744880"/>
          </a:xfrm>
          <a:prstGeom prst="foldedCorner">
            <a:avLst>
              <a:gd name="adj" fmla="val 3044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SYSTEMATIC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REVIEWS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AutoShape 75"/>
          <p:cNvSpPr>
            <a:spLocks noChangeArrowheads="1"/>
          </p:cNvSpPr>
          <p:nvPr/>
        </p:nvSpPr>
        <p:spPr bwMode="auto">
          <a:xfrm rot="12550602">
            <a:off x="4841590" y="4063300"/>
            <a:ext cx="610857" cy="940240"/>
          </a:xfrm>
          <a:prstGeom prst="downArrowCallout">
            <a:avLst>
              <a:gd name="adj1" fmla="val 33314"/>
              <a:gd name="adj2" fmla="val 33314"/>
              <a:gd name="adj3" fmla="val 16667"/>
              <a:gd name="adj4" fmla="val 733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"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META-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ANALYSIS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Text Box 77"/>
          <p:cNvSpPr txBox="1">
            <a:spLocks noChangeArrowheads="1"/>
          </p:cNvSpPr>
          <p:nvPr/>
        </p:nvSpPr>
        <p:spPr bwMode="auto">
          <a:xfrm rot="1971097">
            <a:off x="1655324" y="2503048"/>
            <a:ext cx="739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neva CE" pitchFamily="1" charset="0"/>
                <a:ea typeface="ＭＳ Ｐゴシック" charset="0"/>
                <a:cs typeface="ＭＳ Ｐゴシック" charset="0"/>
              </a:rPr>
              <a:t>RCTs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neva CE" pitchFamily="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AutoShape 79"/>
          <p:cNvSpPr>
            <a:spLocks noChangeArrowheads="1"/>
          </p:cNvSpPr>
          <p:nvPr/>
        </p:nvSpPr>
        <p:spPr bwMode="auto">
          <a:xfrm rot="1971097">
            <a:off x="7129003" y="3926621"/>
            <a:ext cx="815975" cy="739775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tIns="144000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Manage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-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Rectangle 82"/>
          <p:cNvSpPr>
            <a:spLocks noChangeArrowheads="1"/>
          </p:cNvSpPr>
          <p:nvPr/>
        </p:nvSpPr>
        <p:spPr bwMode="auto">
          <a:xfrm rot="1971097">
            <a:off x="7536729" y="5144310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AutoShape 83"/>
          <p:cNvSpPr>
            <a:spLocks noChangeArrowheads="1"/>
          </p:cNvSpPr>
          <p:nvPr/>
        </p:nvSpPr>
        <p:spPr bwMode="auto">
          <a:xfrm rot="1971097">
            <a:off x="8475703" y="5816091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AutoShape 84"/>
          <p:cNvSpPr>
            <a:spLocks noChangeArrowheads="1"/>
          </p:cNvSpPr>
          <p:nvPr/>
        </p:nvSpPr>
        <p:spPr bwMode="auto">
          <a:xfrm rot="1971097">
            <a:off x="7587401" y="5287570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AutoShape 85"/>
          <p:cNvSpPr>
            <a:spLocks noChangeArrowheads="1"/>
          </p:cNvSpPr>
          <p:nvPr/>
        </p:nvSpPr>
        <p:spPr bwMode="auto">
          <a:xfrm rot="1971097">
            <a:off x="7901928" y="5574723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AutoShape 86"/>
          <p:cNvSpPr>
            <a:spLocks noChangeArrowheads="1"/>
          </p:cNvSpPr>
          <p:nvPr/>
        </p:nvSpPr>
        <p:spPr bwMode="auto">
          <a:xfrm rot="1971097">
            <a:off x="5964741" y="4009985"/>
            <a:ext cx="773113" cy="603250"/>
          </a:xfrm>
          <a:prstGeom prst="foldedCorner">
            <a:avLst>
              <a:gd name="adj" fmla="val 3044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GUIDELINES</a:t>
            </a:r>
          </a:p>
        </p:txBody>
      </p:sp>
      <p:sp>
        <p:nvSpPr>
          <p:cNvPr id="82" name="Rectangle 93"/>
          <p:cNvSpPr>
            <a:spLocks noChangeArrowheads="1"/>
          </p:cNvSpPr>
          <p:nvPr/>
        </p:nvSpPr>
        <p:spPr bwMode="auto">
          <a:xfrm rot="1971097">
            <a:off x="5830561" y="2572943"/>
            <a:ext cx="1315517" cy="654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e.g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. GOVERNENT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AGENCIES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AutoShape 95"/>
          <p:cNvSpPr>
            <a:spLocks noChangeArrowheads="1"/>
          </p:cNvSpPr>
          <p:nvPr/>
        </p:nvSpPr>
        <p:spPr bwMode="auto">
          <a:xfrm rot="1971097">
            <a:off x="6641505" y="4733051"/>
            <a:ext cx="1005758" cy="235003"/>
          </a:xfrm>
          <a:prstGeom prst="rightArrow">
            <a:avLst>
              <a:gd name="adj1" fmla="val 50000"/>
              <a:gd name="adj2" fmla="val 766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AutoShape 101"/>
          <p:cNvSpPr>
            <a:spLocks/>
          </p:cNvSpPr>
          <p:nvPr/>
        </p:nvSpPr>
        <p:spPr bwMode="auto">
          <a:xfrm rot="18173297">
            <a:off x="6015437" y="2434804"/>
            <a:ext cx="353676" cy="1934664"/>
          </a:xfrm>
          <a:prstGeom prst="rightBrace">
            <a:avLst>
              <a:gd name="adj1" fmla="val 321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 rot="1971097">
            <a:off x="89492" y="608669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AutoShape 83"/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AutoShape 84"/>
          <p:cNvSpPr>
            <a:spLocks noChangeArrowheads="1"/>
          </p:cNvSpPr>
          <p:nvPr/>
        </p:nvSpPr>
        <p:spPr bwMode="auto">
          <a:xfrm rot="1971097">
            <a:off x="101755" y="738972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AutoShape 85"/>
          <p:cNvSpPr>
            <a:spLocks noChangeArrowheads="1"/>
          </p:cNvSpPr>
          <p:nvPr/>
        </p:nvSpPr>
        <p:spPr bwMode="auto">
          <a:xfrm rot="1971097">
            <a:off x="420137" y="1026125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AutoShape 5"/>
          <p:cNvSpPr>
            <a:spLocks noChangeArrowheads="1"/>
          </p:cNvSpPr>
          <p:nvPr/>
        </p:nvSpPr>
        <p:spPr bwMode="auto">
          <a:xfrm rot="1971097">
            <a:off x="1522162" y="1619902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683569" y="533400"/>
            <a:ext cx="434563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Evidence-basing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”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classic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” (1992)</a:t>
            </a:r>
          </a:p>
        </p:txBody>
      </p:sp>
    </p:spTree>
    <p:extLst>
      <p:ext uri="{BB962C8B-B14F-4D97-AF65-F5344CB8AC3E}">
        <p14:creationId xmlns:p14="http://schemas.microsoft.com/office/powerpoint/2010/main" val="1556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4225" y="1653815"/>
            <a:ext cx="5675179" cy="511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Priset</a:t>
            </a: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rot="1971097">
            <a:off x="4246300" y="3171736"/>
            <a:ext cx="544807" cy="214355"/>
          </a:xfrm>
          <a:prstGeom prst="rightArrow">
            <a:avLst>
              <a:gd name="adj1" fmla="val 50000"/>
              <a:gd name="adj2" fmla="val 770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 rot="1971097">
            <a:off x="2898892" y="2594845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 rot="1971097">
            <a:off x="3451342" y="2531345"/>
            <a:ext cx="836613" cy="668337"/>
            <a:chOff x="1776" y="2448"/>
            <a:chExt cx="720" cy="816"/>
          </a:xfrm>
        </p:grpSpPr>
        <p:sp>
          <p:nvSpPr>
            <p:cNvPr id="46148" name="AutoShape 68"/>
            <p:cNvSpPr>
              <a:spLocks noChangeArrowheads="1"/>
            </p:cNvSpPr>
            <p:nvPr/>
          </p:nvSpPr>
          <p:spPr bwMode="auto">
            <a:xfrm>
              <a:off x="1776" y="2448"/>
              <a:ext cx="336" cy="432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49" name="AutoShape 69"/>
            <p:cNvSpPr>
              <a:spLocks noChangeArrowheads="1"/>
            </p:cNvSpPr>
            <p:nvPr/>
          </p:nvSpPr>
          <p:spPr bwMode="auto">
            <a:xfrm>
              <a:off x="1872" y="2544"/>
              <a:ext cx="336" cy="432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50" name="AutoShape 70"/>
            <p:cNvSpPr>
              <a:spLocks noChangeArrowheads="1"/>
            </p:cNvSpPr>
            <p:nvPr/>
          </p:nvSpPr>
          <p:spPr bwMode="auto">
            <a:xfrm>
              <a:off x="1968" y="2640"/>
              <a:ext cx="336" cy="432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51" name="AutoShape 71"/>
            <p:cNvSpPr>
              <a:spLocks noChangeArrowheads="1"/>
            </p:cNvSpPr>
            <p:nvPr/>
          </p:nvSpPr>
          <p:spPr bwMode="auto">
            <a:xfrm>
              <a:off x="2064" y="2736"/>
              <a:ext cx="336" cy="432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52" name="AutoShape 72"/>
            <p:cNvSpPr>
              <a:spLocks noChangeArrowheads="1"/>
            </p:cNvSpPr>
            <p:nvPr/>
          </p:nvSpPr>
          <p:spPr bwMode="auto">
            <a:xfrm>
              <a:off x="2160" y="2832"/>
              <a:ext cx="336" cy="432"/>
            </a:xfrm>
            <a:prstGeom prst="foldedCorner">
              <a:avLst>
                <a:gd name="adj" fmla="val 40181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153" name="AutoShape 73"/>
          <p:cNvSpPr>
            <a:spLocks noChangeArrowheads="1"/>
          </p:cNvSpPr>
          <p:nvPr/>
        </p:nvSpPr>
        <p:spPr bwMode="auto">
          <a:xfrm rot="1971097">
            <a:off x="4841068" y="3291541"/>
            <a:ext cx="723900" cy="588963"/>
          </a:xfrm>
          <a:prstGeom prst="foldedCorner">
            <a:avLst>
              <a:gd name="adj" fmla="val 3044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MATISK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ÖVERSIKT</a:t>
            </a:r>
          </a:p>
        </p:txBody>
      </p:sp>
      <p:sp>
        <p:nvSpPr>
          <p:cNvPr id="46159" name="AutoShape 79"/>
          <p:cNvSpPr>
            <a:spLocks noChangeArrowheads="1"/>
          </p:cNvSpPr>
          <p:nvPr/>
        </p:nvSpPr>
        <p:spPr bwMode="auto">
          <a:xfrm rot="1971097">
            <a:off x="7129003" y="3926621"/>
            <a:ext cx="815975" cy="739775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tIns="144000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SJUKHUS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VERKSAMHETS-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LEDNING</a:t>
            </a:r>
          </a:p>
        </p:txBody>
      </p:sp>
      <p:sp>
        <p:nvSpPr>
          <p:cNvPr id="46166" name="AutoShape 86"/>
          <p:cNvSpPr>
            <a:spLocks noChangeArrowheads="1"/>
          </p:cNvSpPr>
          <p:nvPr/>
        </p:nvSpPr>
        <p:spPr bwMode="auto">
          <a:xfrm rot="1971097">
            <a:off x="5964741" y="4009985"/>
            <a:ext cx="773113" cy="603250"/>
          </a:xfrm>
          <a:prstGeom prst="foldedCorner">
            <a:avLst>
              <a:gd name="adj" fmla="val 3044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RIKTLINJER</a:t>
            </a:r>
          </a:p>
        </p:txBody>
      </p:sp>
      <p:sp>
        <p:nvSpPr>
          <p:cNvPr id="46173" name="Rectangle 93"/>
          <p:cNvSpPr>
            <a:spLocks noChangeArrowheads="1"/>
          </p:cNvSpPr>
          <p:nvPr/>
        </p:nvSpPr>
        <p:spPr bwMode="auto">
          <a:xfrm rot="1971097">
            <a:off x="6024337" y="2630069"/>
            <a:ext cx="1104900" cy="654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ex. MYNDIGHETER</a:t>
            </a:r>
          </a:p>
        </p:txBody>
      </p:sp>
      <p:sp>
        <p:nvSpPr>
          <p:cNvPr id="46174" name="AutoShape 94"/>
          <p:cNvSpPr>
            <a:spLocks noChangeArrowheads="1"/>
          </p:cNvSpPr>
          <p:nvPr/>
        </p:nvSpPr>
        <p:spPr bwMode="auto">
          <a:xfrm rot="1971097">
            <a:off x="5525971" y="3776624"/>
            <a:ext cx="522379" cy="221552"/>
          </a:xfrm>
          <a:prstGeom prst="rightArrow">
            <a:avLst>
              <a:gd name="adj1" fmla="val 50000"/>
              <a:gd name="adj2" fmla="val 765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75" name="AutoShape 95"/>
          <p:cNvSpPr>
            <a:spLocks noChangeArrowheads="1"/>
          </p:cNvSpPr>
          <p:nvPr/>
        </p:nvSpPr>
        <p:spPr bwMode="auto">
          <a:xfrm rot="1971097">
            <a:off x="6641505" y="4733051"/>
            <a:ext cx="1005758" cy="235003"/>
          </a:xfrm>
          <a:prstGeom prst="rightArrow">
            <a:avLst>
              <a:gd name="adj1" fmla="val 50000"/>
              <a:gd name="adj2" fmla="val 766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81" name="AutoShape 101"/>
          <p:cNvSpPr>
            <a:spLocks/>
          </p:cNvSpPr>
          <p:nvPr/>
        </p:nvSpPr>
        <p:spPr bwMode="auto">
          <a:xfrm rot="-3426703">
            <a:off x="5876780" y="2510264"/>
            <a:ext cx="533400" cy="1934664"/>
          </a:xfrm>
          <a:prstGeom prst="rightBrace">
            <a:avLst>
              <a:gd name="adj1" fmla="val 321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AutoShape 5"/>
          <p:cNvSpPr>
            <a:spLocks noChangeArrowheads="1"/>
          </p:cNvSpPr>
          <p:nvPr/>
        </p:nvSpPr>
        <p:spPr bwMode="auto">
          <a:xfrm rot="1971097">
            <a:off x="1522162" y="1619902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7" name="Grupp 146"/>
          <p:cNvGrpSpPr/>
          <p:nvPr/>
        </p:nvGrpSpPr>
        <p:grpSpPr>
          <a:xfrm>
            <a:off x="7575131" y="4618566"/>
            <a:ext cx="1869045" cy="1902303"/>
            <a:chOff x="7575131" y="4618566"/>
            <a:chExt cx="1869045" cy="1902303"/>
          </a:xfrm>
        </p:grpSpPr>
        <p:grpSp>
          <p:nvGrpSpPr>
            <p:cNvPr id="145" name="Grupp 144"/>
            <p:cNvGrpSpPr/>
            <p:nvPr/>
          </p:nvGrpSpPr>
          <p:grpSpPr>
            <a:xfrm>
              <a:off x="7575131" y="5593507"/>
              <a:ext cx="1165954" cy="927362"/>
              <a:chOff x="7614007" y="5697171"/>
              <a:chExt cx="1165954" cy="927362"/>
            </a:xfrm>
          </p:grpSpPr>
          <p:sp>
            <p:nvSpPr>
              <p:cNvPr id="112" name="AutoShape 83"/>
              <p:cNvSpPr>
                <a:spLocks noChangeArrowheads="1"/>
              </p:cNvSpPr>
              <p:nvPr/>
            </p:nvSpPr>
            <p:spPr bwMode="auto">
              <a:xfrm rot="1971097">
                <a:off x="7617651" y="5697171"/>
                <a:ext cx="346450" cy="31776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4" name="Grupp 143"/>
              <p:cNvGrpSpPr/>
              <p:nvPr/>
            </p:nvGrpSpPr>
            <p:grpSpPr>
              <a:xfrm>
                <a:off x="7614007" y="5744756"/>
                <a:ext cx="1165954" cy="879777"/>
                <a:chOff x="7614007" y="5744756"/>
                <a:chExt cx="1165954" cy="879777"/>
              </a:xfrm>
            </p:grpSpPr>
            <p:sp>
              <p:nvSpPr>
                <p:cNvPr id="105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7976311" y="5744756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8128711" y="5897156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8281111" y="6049556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8433511" y="6201956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7614007" y="5991533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7766407" y="6143933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7918807" y="6296333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7770051" y="5849571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7922451" y="6001971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8074851" y="6154371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AutoShape 83"/>
                <p:cNvSpPr>
                  <a:spLocks noChangeArrowheads="1"/>
                </p:cNvSpPr>
                <p:nvPr/>
              </p:nvSpPr>
              <p:spPr bwMode="auto">
                <a:xfrm rot="1971097">
                  <a:off x="8227251" y="6306771"/>
                  <a:ext cx="346450" cy="317762"/>
                </a:xfrm>
                <a:prstGeom prst="smileyFace">
                  <a:avLst>
                    <a:gd name="adj" fmla="val -4653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anchor="t" anchorCtr="0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" name="Grupp 142"/>
            <p:cNvGrpSpPr/>
            <p:nvPr/>
          </p:nvGrpSpPr>
          <p:grpSpPr>
            <a:xfrm>
              <a:off x="8278222" y="4618566"/>
              <a:ext cx="1165954" cy="927362"/>
              <a:chOff x="8278222" y="4618566"/>
              <a:chExt cx="1165954" cy="927362"/>
            </a:xfrm>
          </p:grpSpPr>
          <p:sp>
            <p:nvSpPr>
              <p:cNvPr id="117" name="AutoShape 83"/>
              <p:cNvSpPr>
                <a:spLocks noChangeArrowheads="1"/>
              </p:cNvSpPr>
              <p:nvPr/>
            </p:nvSpPr>
            <p:spPr bwMode="auto">
              <a:xfrm rot="1971097">
                <a:off x="8640526" y="4666151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AutoShape 83"/>
              <p:cNvSpPr>
                <a:spLocks noChangeArrowheads="1"/>
              </p:cNvSpPr>
              <p:nvPr/>
            </p:nvSpPr>
            <p:spPr bwMode="auto">
              <a:xfrm rot="1971097">
                <a:off x="8792926" y="4818551"/>
                <a:ext cx="346450" cy="31776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AutoShape 83"/>
              <p:cNvSpPr>
                <a:spLocks noChangeArrowheads="1"/>
              </p:cNvSpPr>
              <p:nvPr/>
            </p:nvSpPr>
            <p:spPr bwMode="auto">
              <a:xfrm rot="1971097">
                <a:off x="8945326" y="4970951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AutoShape 83"/>
              <p:cNvSpPr>
                <a:spLocks noChangeArrowheads="1"/>
              </p:cNvSpPr>
              <p:nvPr/>
            </p:nvSpPr>
            <p:spPr bwMode="auto">
              <a:xfrm rot="1971097">
                <a:off x="9097726" y="5123351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AutoShape 83"/>
              <p:cNvSpPr>
                <a:spLocks noChangeArrowheads="1"/>
              </p:cNvSpPr>
              <p:nvPr/>
            </p:nvSpPr>
            <p:spPr bwMode="auto">
              <a:xfrm rot="1971097">
                <a:off x="8278222" y="4912928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AutoShape 83"/>
              <p:cNvSpPr>
                <a:spLocks noChangeArrowheads="1"/>
              </p:cNvSpPr>
              <p:nvPr/>
            </p:nvSpPr>
            <p:spPr bwMode="auto">
              <a:xfrm rot="1971097">
                <a:off x="8430622" y="5065328"/>
                <a:ext cx="346450" cy="31776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AutoShape 83"/>
              <p:cNvSpPr>
                <a:spLocks noChangeArrowheads="1"/>
              </p:cNvSpPr>
              <p:nvPr/>
            </p:nvSpPr>
            <p:spPr bwMode="auto">
              <a:xfrm rot="1971097">
                <a:off x="8583022" y="5217728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AutoShape 83"/>
              <p:cNvSpPr>
                <a:spLocks noChangeArrowheads="1"/>
              </p:cNvSpPr>
              <p:nvPr/>
            </p:nvSpPr>
            <p:spPr bwMode="auto">
              <a:xfrm rot="1971097">
                <a:off x="8281866" y="4618566"/>
                <a:ext cx="346450" cy="31776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AutoShape 83"/>
              <p:cNvSpPr>
                <a:spLocks noChangeArrowheads="1"/>
              </p:cNvSpPr>
              <p:nvPr/>
            </p:nvSpPr>
            <p:spPr bwMode="auto">
              <a:xfrm rot="1971097">
                <a:off x="8434266" y="4770966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AutoShape 83"/>
              <p:cNvSpPr>
                <a:spLocks noChangeArrowheads="1"/>
              </p:cNvSpPr>
              <p:nvPr/>
            </p:nvSpPr>
            <p:spPr bwMode="auto">
              <a:xfrm rot="1971097">
                <a:off x="8586666" y="4923366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AutoShape 83"/>
              <p:cNvSpPr>
                <a:spLocks noChangeArrowheads="1"/>
              </p:cNvSpPr>
              <p:nvPr/>
            </p:nvSpPr>
            <p:spPr bwMode="auto">
              <a:xfrm rot="1971097">
                <a:off x="8739066" y="5075766"/>
                <a:ext cx="346450" cy="31776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AutoShape 83"/>
              <p:cNvSpPr>
                <a:spLocks noChangeArrowheads="1"/>
              </p:cNvSpPr>
              <p:nvPr/>
            </p:nvSpPr>
            <p:spPr bwMode="auto">
              <a:xfrm rot="1971097">
                <a:off x="8891466" y="5228166"/>
                <a:ext cx="346450" cy="317762"/>
              </a:xfrm>
              <a:prstGeom prst="smileyFace">
                <a:avLst>
                  <a:gd name="adj" fmla="val -4653"/>
                </a:avLst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none" anchor="t" anchorCtr="0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5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162" name="Rectangle 82"/>
          <p:cNvSpPr>
            <a:spLocks noChangeArrowheads="1"/>
          </p:cNvSpPr>
          <p:nvPr/>
        </p:nvSpPr>
        <p:spPr bwMode="auto">
          <a:xfrm rot="1971097">
            <a:off x="7536729" y="5144310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KLINIKER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63" name="AutoShape 83"/>
          <p:cNvSpPr>
            <a:spLocks noChangeArrowheads="1"/>
          </p:cNvSpPr>
          <p:nvPr/>
        </p:nvSpPr>
        <p:spPr bwMode="auto">
          <a:xfrm rot="1971097">
            <a:off x="8475703" y="5816091"/>
            <a:ext cx="346450" cy="317762"/>
          </a:xfrm>
          <a:prstGeom prst="smileyFace">
            <a:avLst>
              <a:gd name="adj" fmla="val -465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64" name="AutoShape 84"/>
          <p:cNvSpPr>
            <a:spLocks noChangeArrowheads="1"/>
          </p:cNvSpPr>
          <p:nvPr/>
        </p:nvSpPr>
        <p:spPr bwMode="auto">
          <a:xfrm rot="1971097">
            <a:off x="7587401" y="5287570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65" name="AutoShape 85"/>
          <p:cNvSpPr>
            <a:spLocks noChangeArrowheads="1"/>
          </p:cNvSpPr>
          <p:nvPr/>
        </p:nvSpPr>
        <p:spPr bwMode="auto">
          <a:xfrm rot="1971097">
            <a:off x="7901928" y="5574723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2"/>
          <p:cNvSpPr>
            <a:spLocks noChangeArrowheads="1"/>
          </p:cNvSpPr>
          <p:nvPr/>
        </p:nvSpPr>
        <p:spPr bwMode="auto">
          <a:xfrm rot="1971097">
            <a:off x="89492" y="608669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KLINIKER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AutoShape 83"/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AutoShape 84"/>
          <p:cNvSpPr>
            <a:spLocks noChangeArrowheads="1"/>
          </p:cNvSpPr>
          <p:nvPr/>
        </p:nvSpPr>
        <p:spPr bwMode="auto">
          <a:xfrm rot="1971097">
            <a:off x="101755" y="738972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AutoShape 85"/>
          <p:cNvSpPr>
            <a:spLocks noChangeArrowheads="1"/>
          </p:cNvSpPr>
          <p:nvPr/>
        </p:nvSpPr>
        <p:spPr bwMode="auto">
          <a:xfrm rot="1971097">
            <a:off x="420137" y="1026125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ruta 91"/>
          <p:cNvSpPr txBox="1"/>
          <p:nvPr/>
        </p:nvSpPr>
        <p:spPr>
          <a:xfrm>
            <a:off x="1801263" y="777477"/>
            <a:ext cx="13264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 ≤ 35-40%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75 år</a:t>
            </a:r>
          </a:p>
        </p:txBody>
      </p:sp>
      <p:grpSp>
        <p:nvGrpSpPr>
          <p:cNvPr id="155" name="Grupp 154"/>
          <p:cNvGrpSpPr/>
          <p:nvPr/>
        </p:nvGrpSpPr>
        <p:grpSpPr>
          <a:xfrm>
            <a:off x="282473" y="0"/>
            <a:ext cx="2992167" cy="2675849"/>
            <a:chOff x="282473" y="0"/>
            <a:chExt cx="2992167" cy="2675849"/>
          </a:xfrm>
        </p:grpSpPr>
        <p:grpSp>
          <p:nvGrpSpPr>
            <p:cNvPr id="151" name="Grupp 150"/>
            <p:cNvGrpSpPr/>
            <p:nvPr/>
          </p:nvGrpSpPr>
          <p:grpSpPr>
            <a:xfrm>
              <a:off x="282473" y="68560"/>
              <a:ext cx="2683028" cy="2607289"/>
              <a:chOff x="282473" y="68560"/>
              <a:chExt cx="2683028" cy="2607289"/>
            </a:xfrm>
          </p:grpSpPr>
          <p:grpSp>
            <p:nvGrpSpPr>
              <p:cNvPr id="149" name="Grupp 148"/>
              <p:cNvGrpSpPr/>
              <p:nvPr/>
            </p:nvGrpSpPr>
            <p:grpSpPr>
              <a:xfrm>
                <a:off x="282473" y="68560"/>
                <a:ext cx="2683028" cy="2231109"/>
                <a:chOff x="282473" y="68560"/>
                <a:chExt cx="2683028" cy="2231109"/>
              </a:xfrm>
            </p:grpSpPr>
            <p:grpSp>
              <p:nvGrpSpPr>
                <p:cNvPr id="146" name="Grupp 145"/>
                <p:cNvGrpSpPr/>
                <p:nvPr/>
              </p:nvGrpSpPr>
              <p:grpSpPr>
                <a:xfrm>
                  <a:off x="282473" y="68560"/>
                  <a:ext cx="1755847" cy="2231109"/>
                  <a:chOff x="282473" y="68560"/>
                  <a:chExt cx="1755847" cy="2231109"/>
                </a:xfrm>
              </p:grpSpPr>
              <p:grpSp>
                <p:nvGrpSpPr>
                  <p:cNvPr id="141" name="Grupp 140"/>
                  <p:cNvGrpSpPr/>
                  <p:nvPr/>
                </p:nvGrpSpPr>
                <p:grpSpPr>
                  <a:xfrm>
                    <a:off x="282473" y="1372307"/>
                    <a:ext cx="1165954" cy="927362"/>
                    <a:chOff x="282473" y="1372307"/>
                    <a:chExt cx="1165954" cy="927362"/>
                  </a:xfrm>
                </p:grpSpPr>
                <p:sp>
                  <p:nvSpPr>
                    <p:cNvPr id="93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644777" y="1419892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797177" y="1572292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949577" y="1724692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101977" y="1877092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282473" y="1666669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434873" y="1819069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587273" y="1971469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0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286117" y="1372307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438517" y="1524707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590917" y="1677107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743317" y="1829507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895717" y="1981907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2" name="Grupp 141"/>
                  <p:cNvGrpSpPr/>
                  <p:nvPr/>
                </p:nvGrpSpPr>
                <p:grpSpPr>
                  <a:xfrm>
                    <a:off x="872366" y="68560"/>
                    <a:ext cx="1165954" cy="927362"/>
                    <a:chOff x="872366" y="68560"/>
                    <a:chExt cx="1165954" cy="927362"/>
                  </a:xfrm>
                </p:grpSpPr>
                <p:sp>
                  <p:nvSpPr>
                    <p:cNvPr id="129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234670" y="116145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387070" y="268545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1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539470" y="420945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2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691870" y="573345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3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872366" y="362922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4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024766" y="515322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5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177166" y="667722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876010" y="68560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028410" y="220960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180810" y="373360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333210" y="525760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1971097">
                      <a:off x="1485610" y="678160"/>
                      <a:ext cx="346450" cy="317762"/>
                    </a:xfrm>
                    <a:prstGeom prst="smileyFace">
                      <a:avLst>
                        <a:gd name="adj" fmla="val -4653"/>
                      </a:avLst>
                    </a:prstGeom>
                    <a:ln>
                      <a:headEnd/>
                      <a:tailEnd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8" name="textruta 147"/>
                <p:cNvSpPr txBox="1"/>
                <p:nvPr/>
              </p:nvSpPr>
              <p:spPr>
                <a:xfrm>
                  <a:off x="1801263" y="336907"/>
                  <a:ext cx="1164238" cy="369332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Över 75 år</a:t>
                  </a:r>
                </a:p>
              </p:txBody>
            </p:sp>
          </p:grpSp>
          <p:sp>
            <p:nvSpPr>
              <p:cNvPr id="150" name="textruta 149"/>
              <p:cNvSpPr txBox="1"/>
              <p:nvPr/>
            </p:nvSpPr>
            <p:spPr>
              <a:xfrm>
                <a:off x="311009" y="2306517"/>
                <a:ext cx="854621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EF 43%</a:t>
                </a:r>
              </a:p>
            </p:txBody>
          </p:sp>
        </p:grpSp>
        <p:sp>
          <p:nvSpPr>
            <p:cNvPr id="152" name="textruta 151"/>
            <p:cNvSpPr txBox="1"/>
            <p:nvPr/>
          </p:nvSpPr>
          <p:spPr>
            <a:xfrm>
              <a:off x="1595312" y="0"/>
              <a:ext cx="167932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Alkoholproblem</a:t>
              </a:r>
            </a:p>
          </p:txBody>
        </p:sp>
      </p:grpSp>
      <p:grpSp>
        <p:nvGrpSpPr>
          <p:cNvPr id="158" name="Grupp 157"/>
          <p:cNvGrpSpPr/>
          <p:nvPr/>
        </p:nvGrpSpPr>
        <p:grpSpPr>
          <a:xfrm>
            <a:off x="7745912" y="4538439"/>
            <a:ext cx="1398088" cy="2102707"/>
            <a:chOff x="7745912" y="4538439"/>
            <a:chExt cx="1398088" cy="2102707"/>
          </a:xfrm>
        </p:grpSpPr>
        <p:sp>
          <p:nvSpPr>
            <p:cNvPr id="156" name="textruta 155"/>
            <p:cNvSpPr txBox="1"/>
            <p:nvPr/>
          </p:nvSpPr>
          <p:spPr>
            <a:xfrm>
              <a:off x="8662215" y="4538439"/>
              <a:ext cx="4817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7" name="textruta 156"/>
            <p:cNvSpPr txBox="1"/>
            <p:nvPr/>
          </p:nvSpPr>
          <p:spPr>
            <a:xfrm>
              <a:off x="7745912" y="5779372"/>
              <a:ext cx="4817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59" name="AutoShape 75"/>
          <p:cNvSpPr>
            <a:spLocks noChangeArrowheads="1"/>
          </p:cNvSpPr>
          <p:nvPr/>
        </p:nvSpPr>
        <p:spPr bwMode="auto">
          <a:xfrm rot="12550602">
            <a:off x="4841590" y="4063300"/>
            <a:ext cx="610857" cy="940240"/>
          </a:xfrm>
          <a:prstGeom prst="downArrowCallout">
            <a:avLst>
              <a:gd name="adj1" fmla="val 33314"/>
              <a:gd name="adj2" fmla="val 33314"/>
              <a:gd name="adj3" fmla="val 16667"/>
              <a:gd name="adj4" fmla="val 73372"/>
            </a:avLst>
          </a:prstGeom>
          <a:solidFill>
            <a:srgbClr val="FFB6B9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vert="vert"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Platshållare för sidfot 3"/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971097">
            <a:off x="2095617" y="1812207"/>
            <a:ext cx="1057275" cy="904875"/>
            <a:chOff x="432" y="2352"/>
            <a:chExt cx="912" cy="1104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64" y="3072"/>
              <a:ext cx="336" cy="384"/>
              <a:chOff x="480" y="1488"/>
              <a:chExt cx="576" cy="624"/>
            </a:xfrm>
            <a:grpFill/>
          </p:grpSpPr>
          <p:sp>
            <p:nvSpPr>
              <p:cNvPr id="46088" name="AutoShape 8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89" name="AutoShape 9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0" name="AutoShape 10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1" name="AutoShape 11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2" name="AutoShape 12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3" name="AutoShape 1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4" name="AutoShape 14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5" name="AutoShape 15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6" name="AutoShape 16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7" name="AutoShape 17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98" name="AutoShape 18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816" y="2640"/>
              <a:ext cx="336" cy="384"/>
              <a:chOff x="480" y="1488"/>
              <a:chExt cx="576" cy="624"/>
            </a:xfrm>
            <a:grpFill/>
          </p:grpSpPr>
          <p:sp>
            <p:nvSpPr>
              <p:cNvPr id="46100" name="AutoShape 20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1" name="AutoShape 21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2" name="AutoShape 22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3" name="AutoShape 23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4" name="AutoShape 24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5" name="AutoShape 2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6" name="AutoShape 26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7" name="AutoShape 27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8" name="AutoShape 28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09" name="AutoShape 29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0" name="AutoShape 30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432" y="2832"/>
              <a:ext cx="336" cy="384"/>
              <a:chOff x="480" y="1488"/>
              <a:chExt cx="576" cy="624"/>
            </a:xfrm>
            <a:grpFill/>
          </p:grpSpPr>
          <p:sp>
            <p:nvSpPr>
              <p:cNvPr id="46112" name="AutoShape 32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3" name="AutoShape 33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4" name="AutoShape 34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5" name="AutoShape 35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6" name="AutoShape 36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7" name="AutoShape 3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8" name="AutoShape 38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9" name="AutoShape 39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0" name="AutoShape 40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1" name="AutoShape 41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2" name="AutoShape 42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43"/>
            <p:cNvGrpSpPr>
              <a:grpSpLocks/>
            </p:cNvGrpSpPr>
            <p:nvPr/>
          </p:nvGrpSpPr>
          <p:grpSpPr bwMode="auto">
            <a:xfrm>
              <a:off x="480" y="2400"/>
              <a:ext cx="336" cy="384"/>
              <a:chOff x="480" y="1488"/>
              <a:chExt cx="576" cy="624"/>
            </a:xfrm>
            <a:grpFill/>
          </p:grpSpPr>
          <p:sp>
            <p:nvSpPr>
              <p:cNvPr id="46124" name="AutoShape 44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5" name="AutoShape 45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6" name="AutoShape 46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7" name="AutoShape 47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8" name="AutoShape 48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9" name="AutoShape 4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0" name="AutoShape 50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1" name="AutoShape 51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2" name="AutoShape 52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3" name="AutoShape 53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4" name="AutoShape 54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008" y="2352"/>
              <a:ext cx="336" cy="384"/>
              <a:chOff x="480" y="1488"/>
              <a:chExt cx="576" cy="624"/>
            </a:xfrm>
            <a:grpFill/>
          </p:grpSpPr>
          <p:sp>
            <p:nvSpPr>
              <p:cNvPr id="46136" name="AutoShape 56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7" name="AutoShape 57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8" name="AutoShape 58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9" name="AutoShape 59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0" name="AutoShape 60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1" name="AutoShape 6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2" name="AutoShape 62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3" name="AutoShape 63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4" name="AutoShape 64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5" name="AutoShape 65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6" name="AutoShape 66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157" name="Text Box 77"/>
          <p:cNvSpPr txBox="1">
            <a:spLocks noChangeArrowheads="1"/>
          </p:cNvSpPr>
          <p:nvPr/>
        </p:nvSpPr>
        <p:spPr bwMode="auto">
          <a:xfrm rot="1971097">
            <a:off x="1605610" y="2503048"/>
            <a:ext cx="8387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 CE" pitchFamily="1" charset="0"/>
                <a:ea typeface="+mn-ea"/>
                <a:cs typeface="+mn-cs"/>
              </a:rPr>
              <a:t>RCTer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neva CE" pitchFamily="1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06401" y="1444625"/>
            <a:ext cx="6705600" cy="1201738"/>
          </a:xfrm>
        </p:spPr>
        <p:txBody>
          <a:bodyPr/>
          <a:lstStyle/>
          <a:p>
            <a:r>
              <a:rPr lang="sv-SE" sz="2800" dirty="0">
                <a:ea typeface="ＭＳ Ｐゴシック" charset="0"/>
              </a:rPr>
              <a:t>Evidensens många ansikten</a:t>
            </a:r>
            <a:br>
              <a:rPr lang="sv-SE" sz="2800" dirty="0">
                <a:ea typeface="ＭＳ Ｐゴシック" charset="0"/>
              </a:rPr>
            </a:br>
            <a:r>
              <a:rPr lang="sv-SE" sz="2800" dirty="0">
                <a:ea typeface="ＭＳ Ｐゴシック" charset="0"/>
              </a:rPr>
              <a:t>– evidensbaserad praktik </a:t>
            </a:r>
            <a:br>
              <a:rPr lang="sv-SE" sz="2800" dirty="0">
                <a:ea typeface="ＭＳ Ｐゴシック" charset="0"/>
              </a:rPr>
            </a:br>
            <a:r>
              <a:rPr lang="sv-SE" sz="2800" dirty="0">
                <a:ea typeface="ＭＳ Ｐゴシック" charset="0"/>
              </a:rPr>
              <a:t>i praktiken</a:t>
            </a:r>
          </a:p>
        </p:txBody>
      </p:sp>
      <p:sp>
        <p:nvSpPr>
          <p:cNvPr id="8" name="Platshållare för text 2"/>
          <p:cNvSpPr txBox="1">
            <a:spLocks/>
          </p:cNvSpPr>
          <p:nvPr/>
        </p:nvSpPr>
        <p:spPr>
          <a:xfrm>
            <a:off x="389468" y="2862263"/>
            <a:ext cx="6705600" cy="323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32000" indent="-21600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648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864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080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dirty="0">
                <a:ea typeface="ＭＳ Ｐゴシック" charset="0"/>
              </a:rPr>
              <a:t>Ingemar Bohlin och Morten Sager (Red) </a:t>
            </a:r>
          </a:p>
          <a:p>
            <a:pPr marL="0" indent="0">
              <a:buFont typeface="Arial" charset="0"/>
              <a:buNone/>
            </a:pPr>
            <a:r>
              <a:rPr dirty="0">
                <a:ea typeface="ＭＳ Ｐゴシック" charset="0"/>
              </a:rPr>
              <a:t>Arkiv Förlag, 2011</a:t>
            </a:r>
          </a:p>
        </p:txBody>
      </p:sp>
      <p:pic>
        <p:nvPicPr>
          <p:cNvPr id="9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290" y="0"/>
            <a:ext cx="4124709" cy="513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9" descr="för powerpoint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6" y="4380673"/>
            <a:ext cx="5308334" cy="1862801"/>
          </a:xfrm>
          <a:prstGeom prst="rect">
            <a:avLst/>
          </a:prstGeom>
          <a:effectLst>
            <a:outerShdw blurRad="441325" dist="1016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0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2639" y="0"/>
            <a:ext cx="10356713" cy="6430647"/>
          </a:xfrm>
          <a:prstGeom prst="rect">
            <a:avLst/>
          </a:prstGeom>
        </p:spPr>
      </p:pic>
      <p:sp>
        <p:nvSpPr>
          <p:cNvPr id="14337" name="Rubrik 1"/>
          <p:cNvSpPr>
            <a:spLocks noGrp="1"/>
          </p:cNvSpPr>
          <p:nvPr>
            <p:ph type="title"/>
          </p:nvPr>
        </p:nvSpPr>
        <p:spPr>
          <a:xfrm>
            <a:off x="1078438" y="94844"/>
            <a:ext cx="7819377" cy="990600"/>
          </a:xfrm>
        </p:spPr>
        <p:txBody>
          <a:bodyPr/>
          <a:lstStyle/>
          <a:p>
            <a:pPr algn="ctr"/>
            <a:r>
              <a:rPr lang="sv-SE" sz="2800" b="1" dirty="0">
                <a:solidFill>
                  <a:srgbClr val="FF0000"/>
                </a:solidFill>
                <a:ea typeface="ＭＳ Ｐゴシック" charset="-128"/>
              </a:rPr>
              <a:t>Evidensbaserad verksamhet </a:t>
            </a:r>
            <a:br>
              <a:rPr lang="sv-SE" sz="2800" b="1" dirty="0">
                <a:solidFill>
                  <a:srgbClr val="FF0000"/>
                </a:solidFill>
                <a:ea typeface="ＭＳ Ｐゴシック" charset="-128"/>
              </a:rPr>
            </a:br>
            <a:r>
              <a:rPr lang="sv-SE" sz="2800" b="1" dirty="0">
                <a:solidFill>
                  <a:srgbClr val="FF0000"/>
                </a:solidFill>
                <a:ea typeface="ＭＳ Ｐゴシック" charset="-128"/>
              </a:rPr>
              <a:t>– och dess slutanvändare</a:t>
            </a:r>
          </a:p>
        </p:txBody>
      </p:sp>
      <p:sp>
        <p:nvSpPr>
          <p:cNvPr id="2" name="Platshållare för tex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4" name="AutoShape 83"/>
          <p:cNvSpPr>
            <a:spLocks noChangeArrowheads="1"/>
          </p:cNvSpPr>
          <p:nvPr/>
        </p:nvSpPr>
        <p:spPr bwMode="auto">
          <a:xfrm rot="1971097">
            <a:off x="4485052" y="1435347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AutoShape 83"/>
          <p:cNvSpPr>
            <a:spLocks noChangeArrowheads="1"/>
          </p:cNvSpPr>
          <p:nvPr/>
        </p:nvSpPr>
        <p:spPr bwMode="auto">
          <a:xfrm rot="1971097">
            <a:off x="1538978" y="5280827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AutoShape 83"/>
          <p:cNvSpPr>
            <a:spLocks noChangeArrowheads="1"/>
          </p:cNvSpPr>
          <p:nvPr/>
        </p:nvSpPr>
        <p:spPr bwMode="auto">
          <a:xfrm rot="1971097">
            <a:off x="4787811" y="334747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AutoShape 83"/>
          <p:cNvSpPr>
            <a:spLocks noChangeArrowheads="1"/>
          </p:cNvSpPr>
          <p:nvPr/>
        </p:nvSpPr>
        <p:spPr bwMode="auto">
          <a:xfrm rot="1971097">
            <a:off x="6140641" y="3442446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AutoShape 83"/>
          <p:cNvSpPr>
            <a:spLocks noChangeArrowheads="1"/>
          </p:cNvSpPr>
          <p:nvPr/>
        </p:nvSpPr>
        <p:spPr bwMode="auto">
          <a:xfrm rot="1971097">
            <a:off x="4692588" y="1831834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AutoShape 83"/>
          <p:cNvSpPr>
            <a:spLocks noChangeArrowheads="1"/>
          </p:cNvSpPr>
          <p:nvPr/>
        </p:nvSpPr>
        <p:spPr bwMode="auto">
          <a:xfrm rot="1971097">
            <a:off x="2367872" y="4113050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AutoShape 83"/>
          <p:cNvSpPr>
            <a:spLocks noChangeArrowheads="1"/>
          </p:cNvSpPr>
          <p:nvPr/>
        </p:nvSpPr>
        <p:spPr bwMode="auto">
          <a:xfrm rot="1971097">
            <a:off x="5091779" y="3687315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AutoShape 83"/>
          <p:cNvSpPr>
            <a:spLocks noChangeArrowheads="1"/>
          </p:cNvSpPr>
          <p:nvPr/>
        </p:nvSpPr>
        <p:spPr bwMode="auto">
          <a:xfrm rot="1971097">
            <a:off x="3156185" y="4792414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AutoShape 83"/>
          <p:cNvSpPr>
            <a:spLocks noChangeArrowheads="1"/>
          </p:cNvSpPr>
          <p:nvPr/>
        </p:nvSpPr>
        <p:spPr bwMode="auto">
          <a:xfrm rot="1971097">
            <a:off x="4179786" y="3324946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AutoShape 83"/>
          <p:cNvSpPr>
            <a:spLocks noChangeArrowheads="1"/>
          </p:cNvSpPr>
          <p:nvPr/>
        </p:nvSpPr>
        <p:spPr bwMode="auto">
          <a:xfrm rot="1971097">
            <a:off x="2996483" y="2113780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AutoShape 83"/>
          <p:cNvSpPr>
            <a:spLocks noChangeArrowheads="1"/>
          </p:cNvSpPr>
          <p:nvPr/>
        </p:nvSpPr>
        <p:spPr bwMode="auto">
          <a:xfrm rot="1971097">
            <a:off x="2293096" y="4825945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AutoShape 83"/>
          <p:cNvSpPr>
            <a:spLocks noChangeArrowheads="1"/>
          </p:cNvSpPr>
          <p:nvPr/>
        </p:nvSpPr>
        <p:spPr bwMode="auto">
          <a:xfrm rot="1971097">
            <a:off x="3824811" y="174350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AutoShape 83"/>
          <p:cNvSpPr>
            <a:spLocks noChangeArrowheads="1"/>
          </p:cNvSpPr>
          <p:nvPr/>
        </p:nvSpPr>
        <p:spPr bwMode="auto">
          <a:xfrm rot="1971097">
            <a:off x="6005737" y="22876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utoShape 83"/>
          <p:cNvSpPr>
            <a:spLocks noChangeArrowheads="1"/>
          </p:cNvSpPr>
          <p:nvPr/>
        </p:nvSpPr>
        <p:spPr bwMode="auto">
          <a:xfrm rot="1971097">
            <a:off x="6158137" y="24400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AutoShape 83"/>
          <p:cNvSpPr>
            <a:spLocks noChangeArrowheads="1"/>
          </p:cNvSpPr>
          <p:nvPr/>
        </p:nvSpPr>
        <p:spPr bwMode="auto">
          <a:xfrm rot="1971097">
            <a:off x="6310537" y="25924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AutoShape 83"/>
          <p:cNvSpPr>
            <a:spLocks noChangeArrowheads="1"/>
          </p:cNvSpPr>
          <p:nvPr/>
        </p:nvSpPr>
        <p:spPr bwMode="auto">
          <a:xfrm rot="1971097">
            <a:off x="6462937" y="27448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AutoShape 83"/>
          <p:cNvSpPr>
            <a:spLocks noChangeArrowheads="1"/>
          </p:cNvSpPr>
          <p:nvPr/>
        </p:nvSpPr>
        <p:spPr bwMode="auto">
          <a:xfrm rot="1971097">
            <a:off x="5832927" y="248944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AutoShape 83"/>
          <p:cNvSpPr>
            <a:spLocks noChangeArrowheads="1"/>
          </p:cNvSpPr>
          <p:nvPr/>
        </p:nvSpPr>
        <p:spPr bwMode="auto">
          <a:xfrm rot="1971097">
            <a:off x="5985327" y="264184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AutoShape 83"/>
          <p:cNvSpPr>
            <a:spLocks noChangeArrowheads="1"/>
          </p:cNvSpPr>
          <p:nvPr/>
        </p:nvSpPr>
        <p:spPr bwMode="auto">
          <a:xfrm rot="1971097">
            <a:off x="6137727" y="279424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utoShape 83"/>
          <p:cNvSpPr>
            <a:spLocks noChangeArrowheads="1"/>
          </p:cNvSpPr>
          <p:nvPr/>
        </p:nvSpPr>
        <p:spPr bwMode="auto">
          <a:xfrm rot="1971097">
            <a:off x="6310537" y="212940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AutoShape 83"/>
          <p:cNvSpPr>
            <a:spLocks noChangeArrowheads="1"/>
          </p:cNvSpPr>
          <p:nvPr/>
        </p:nvSpPr>
        <p:spPr bwMode="auto">
          <a:xfrm rot="1971097">
            <a:off x="6462937" y="228180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AutoShape 83"/>
          <p:cNvSpPr>
            <a:spLocks noChangeArrowheads="1"/>
          </p:cNvSpPr>
          <p:nvPr/>
        </p:nvSpPr>
        <p:spPr bwMode="auto">
          <a:xfrm rot="1971097">
            <a:off x="6615337" y="243420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AutoShape 83"/>
          <p:cNvSpPr>
            <a:spLocks noChangeArrowheads="1"/>
          </p:cNvSpPr>
          <p:nvPr/>
        </p:nvSpPr>
        <p:spPr bwMode="auto">
          <a:xfrm rot="1971097">
            <a:off x="6290127" y="248355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AutoShape 83"/>
          <p:cNvSpPr>
            <a:spLocks noChangeArrowheads="1"/>
          </p:cNvSpPr>
          <p:nvPr/>
        </p:nvSpPr>
        <p:spPr bwMode="auto">
          <a:xfrm rot="1971097">
            <a:off x="3867191" y="43039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AutoShape 83"/>
          <p:cNvSpPr>
            <a:spLocks noChangeArrowheads="1"/>
          </p:cNvSpPr>
          <p:nvPr/>
        </p:nvSpPr>
        <p:spPr bwMode="auto">
          <a:xfrm rot="1971097">
            <a:off x="4019591" y="44563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AutoShape 83"/>
          <p:cNvSpPr>
            <a:spLocks noChangeArrowheads="1"/>
          </p:cNvSpPr>
          <p:nvPr/>
        </p:nvSpPr>
        <p:spPr bwMode="auto">
          <a:xfrm rot="1971097">
            <a:off x="4171991" y="46087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AutoShape 83"/>
          <p:cNvSpPr>
            <a:spLocks noChangeArrowheads="1"/>
          </p:cNvSpPr>
          <p:nvPr/>
        </p:nvSpPr>
        <p:spPr bwMode="auto">
          <a:xfrm rot="1971097">
            <a:off x="4324391" y="47611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 rot="1971097">
            <a:off x="3694381" y="450567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AutoShape 83"/>
          <p:cNvSpPr>
            <a:spLocks noChangeArrowheads="1"/>
          </p:cNvSpPr>
          <p:nvPr/>
        </p:nvSpPr>
        <p:spPr bwMode="auto">
          <a:xfrm rot="1971097">
            <a:off x="3846781" y="465807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AutoShape 83"/>
          <p:cNvSpPr>
            <a:spLocks noChangeArrowheads="1"/>
          </p:cNvSpPr>
          <p:nvPr/>
        </p:nvSpPr>
        <p:spPr bwMode="auto">
          <a:xfrm rot="1971097">
            <a:off x="3999181" y="481047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AutoShape 83"/>
          <p:cNvSpPr>
            <a:spLocks noChangeArrowheads="1"/>
          </p:cNvSpPr>
          <p:nvPr/>
        </p:nvSpPr>
        <p:spPr bwMode="auto">
          <a:xfrm rot="1971097">
            <a:off x="4171991" y="414563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AutoShape 83"/>
          <p:cNvSpPr>
            <a:spLocks noChangeArrowheads="1"/>
          </p:cNvSpPr>
          <p:nvPr/>
        </p:nvSpPr>
        <p:spPr bwMode="auto">
          <a:xfrm rot="1971097">
            <a:off x="4324391" y="429803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AutoShape 83"/>
          <p:cNvSpPr>
            <a:spLocks noChangeArrowheads="1"/>
          </p:cNvSpPr>
          <p:nvPr/>
        </p:nvSpPr>
        <p:spPr bwMode="auto">
          <a:xfrm rot="1971097">
            <a:off x="4476791" y="445043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AutoShape 83"/>
          <p:cNvSpPr>
            <a:spLocks noChangeArrowheads="1"/>
          </p:cNvSpPr>
          <p:nvPr/>
        </p:nvSpPr>
        <p:spPr bwMode="auto">
          <a:xfrm rot="1971097">
            <a:off x="4151581" y="449978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AutoShape 83"/>
          <p:cNvSpPr>
            <a:spLocks noChangeArrowheads="1"/>
          </p:cNvSpPr>
          <p:nvPr/>
        </p:nvSpPr>
        <p:spPr bwMode="auto">
          <a:xfrm rot="1971097">
            <a:off x="389113" y="38322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AutoShape 83"/>
          <p:cNvSpPr>
            <a:spLocks noChangeArrowheads="1"/>
          </p:cNvSpPr>
          <p:nvPr/>
        </p:nvSpPr>
        <p:spPr bwMode="auto">
          <a:xfrm rot="1971097">
            <a:off x="541513" y="39846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AutoShape 83"/>
          <p:cNvSpPr>
            <a:spLocks noChangeArrowheads="1"/>
          </p:cNvSpPr>
          <p:nvPr/>
        </p:nvSpPr>
        <p:spPr bwMode="auto">
          <a:xfrm rot="1971097">
            <a:off x="693913" y="41370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AutoShape 83"/>
          <p:cNvSpPr>
            <a:spLocks noChangeArrowheads="1"/>
          </p:cNvSpPr>
          <p:nvPr/>
        </p:nvSpPr>
        <p:spPr bwMode="auto">
          <a:xfrm rot="1971097">
            <a:off x="846313" y="42894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AutoShape 83"/>
          <p:cNvSpPr>
            <a:spLocks noChangeArrowheads="1"/>
          </p:cNvSpPr>
          <p:nvPr/>
        </p:nvSpPr>
        <p:spPr bwMode="auto">
          <a:xfrm rot="1971097">
            <a:off x="216303" y="403402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AutoShape 83"/>
          <p:cNvSpPr>
            <a:spLocks noChangeArrowheads="1"/>
          </p:cNvSpPr>
          <p:nvPr/>
        </p:nvSpPr>
        <p:spPr bwMode="auto">
          <a:xfrm rot="1971097">
            <a:off x="368703" y="418642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utoShape 83"/>
          <p:cNvSpPr>
            <a:spLocks noChangeArrowheads="1"/>
          </p:cNvSpPr>
          <p:nvPr/>
        </p:nvSpPr>
        <p:spPr bwMode="auto">
          <a:xfrm rot="1971097">
            <a:off x="521103" y="433882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AutoShape 83"/>
          <p:cNvSpPr>
            <a:spLocks noChangeArrowheads="1"/>
          </p:cNvSpPr>
          <p:nvPr/>
        </p:nvSpPr>
        <p:spPr bwMode="auto">
          <a:xfrm rot="1971097">
            <a:off x="693913" y="367398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AutoShape 83"/>
          <p:cNvSpPr>
            <a:spLocks noChangeArrowheads="1"/>
          </p:cNvSpPr>
          <p:nvPr/>
        </p:nvSpPr>
        <p:spPr bwMode="auto">
          <a:xfrm rot="1971097">
            <a:off x="846313" y="382638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utoShape 83"/>
          <p:cNvSpPr>
            <a:spLocks noChangeArrowheads="1"/>
          </p:cNvSpPr>
          <p:nvPr/>
        </p:nvSpPr>
        <p:spPr bwMode="auto">
          <a:xfrm rot="1971097">
            <a:off x="998713" y="397878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utoShape 83"/>
          <p:cNvSpPr>
            <a:spLocks noChangeArrowheads="1"/>
          </p:cNvSpPr>
          <p:nvPr/>
        </p:nvSpPr>
        <p:spPr bwMode="auto">
          <a:xfrm rot="1971097">
            <a:off x="673503" y="402813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6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8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8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4" fill="hold">
                      <p:stCondLst>
                        <p:cond delay="indefinite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7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8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0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1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3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4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6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7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9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0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2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3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5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6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8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19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1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2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4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5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7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28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0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31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2" fill="hold">
                      <p:stCondLst>
                        <p:cond delay="indefinite"/>
                      </p:stCondLst>
                      <p:childTnLst>
                        <p:par>
                          <p:cTn id="933" fill="hold">
                            <p:stCondLst>
                              <p:cond delay="0"/>
                            </p:stCondLst>
                            <p:childTnLst>
                              <p:par>
                                <p:cTn id="9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5"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8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1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9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4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7" dur="3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0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9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3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9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9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9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2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9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5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F5B98EB-EB25-E240-956F-F15D4EE6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2332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F6D84C0-2B95-2041-9629-906EE210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2" y="1263868"/>
            <a:ext cx="4400618" cy="1453932"/>
          </a:xfrm>
        </p:spPr>
        <p:txBody>
          <a:bodyPr/>
          <a:lstStyle/>
          <a:p>
            <a:r>
              <a:rPr lang="sv-SE" dirty="0"/>
              <a:t>Finns det ett problem med ensidig kunskap i framtagande av kunskapsstöd? Vad saknas?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AF895476-CFBC-5E4C-BFF8-39A903061489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4A19E4BB-A7EB-7B4C-BDDD-749066BE4A03}"/>
              </a:ext>
            </a:extLst>
          </p:cNvPr>
          <p:cNvSpPr txBox="1">
            <a:spLocks/>
          </p:cNvSpPr>
          <p:nvPr/>
        </p:nvSpPr>
        <p:spPr bwMode="auto">
          <a:xfrm>
            <a:off x="3720294" y="4140201"/>
            <a:ext cx="5189663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När ”gifter sig” riktlinjernas råd och verkligheten?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3FA682A-AD1E-9346-A9A5-C2CFECB80165}"/>
              </a:ext>
            </a:extLst>
          </p:cNvPr>
          <p:cNvSpPr txBox="1">
            <a:spLocks/>
          </p:cNvSpPr>
          <p:nvPr/>
        </p:nvSpPr>
        <p:spPr bwMode="auto">
          <a:xfrm>
            <a:off x="2874837" y="5559534"/>
            <a:ext cx="5189663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1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17587201-5091-C445-8188-C74CD9C52787}"/>
              </a:ext>
            </a:extLst>
          </p:cNvPr>
          <p:cNvGrpSpPr/>
          <p:nvPr/>
        </p:nvGrpSpPr>
        <p:grpSpPr>
          <a:xfrm>
            <a:off x="607687" y="1364651"/>
            <a:ext cx="7928626" cy="4586098"/>
            <a:chOff x="1215374" y="1234024"/>
            <a:chExt cx="7928626" cy="4586098"/>
          </a:xfrm>
        </p:grpSpPr>
        <p:sp>
          <p:nvSpPr>
            <p:cNvPr id="6" name="Ellips 5">
              <a:extLst>
                <a:ext uri="{FF2B5EF4-FFF2-40B4-BE49-F238E27FC236}">
                  <a16:creationId xmlns:a16="http://schemas.microsoft.com/office/drawing/2014/main" id="{AF366B99-BDAA-AF42-A8BF-5A1236B1C178}"/>
                </a:ext>
              </a:extLst>
            </p:cNvPr>
            <p:cNvSpPr/>
            <p:nvPr/>
          </p:nvSpPr>
          <p:spPr>
            <a:xfrm>
              <a:off x="1215374" y="3371850"/>
              <a:ext cx="4109938" cy="2448272"/>
            </a:xfrm>
            <a:prstGeom prst="ellipse">
              <a:avLst/>
            </a:prstGeom>
            <a:solidFill>
              <a:srgbClr val="B5C8D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566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Personens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566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erfarenhet och önskemål</a:t>
              </a:r>
            </a:p>
          </p:txBody>
        </p:sp>
        <p:sp>
          <p:nvSpPr>
            <p:cNvPr id="2" name="Ellips 1">
              <a:extLst>
                <a:ext uri="{FF2B5EF4-FFF2-40B4-BE49-F238E27FC236}">
                  <a16:creationId xmlns:a16="http://schemas.microsoft.com/office/drawing/2014/main" id="{4A8DB91C-09ED-EA44-8BCD-2EEC1CD0DA21}"/>
                </a:ext>
              </a:extLst>
            </p:cNvPr>
            <p:cNvSpPr/>
            <p:nvPr/>
          </p:nvSpPr>
          <p:spPr>
            <a:xfrm>
              <a:off x="5034062" y="3371850"/>
              <a:ext cx="4109938" cy="2448272"/>
            </a:xfrm>
            <a:prstGeom prst="ellipse">
              <a:avLst/>
            </a:prstGeom>
            <a:solidFill>
              <a:srgbClr val="2A566E">
                <a:alpha val="7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Bästa tillgängliga kunskap</a:t>
              </a: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F7A4DF4C-2CBA-5643-8462-F2E1ED9D1D3C}"/>
                </a:ext>
              </a:extLst>
            </p:cNvPr>
            <p:cNvSpPr/>
            <p:nvPr/>
          </p:nvSpPr>
          <p:spPr>
            <a:xfrm>
              <a:off x="3241507" y="1234024"/>
              <a:ext cx="3585109" cy="2448272"/>
            </a:xfrm>
            <a:prstGeom prst="ellipse">
              <a:avLst/>
            </a:prstGeom>
            <a:solidFill>
              <a:srgbClr val="D4C9B0">
                <a:alpha val="3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B89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Personens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B89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situation samt kontextuella omständigheter</a:t>
              </a:r>
            </a:p>
          </p:txBody>
        </p:sp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B8A33637-74D0-3147-AA93-55EEC3E451F1}"/>
                </a:ext>
              </a:extLst>
            </p:cNvPr>
            <p:cNvSpPr/>
            <p:nvPr/>
          </p:nvSpPr>
          <p:spPr>
            <a:xfrm>
              <a:off x="3737917" y="3251904"/>
              <a:ext cx="2592288" cy="967323"/>
            </a:xfrm>
            <a:prstGeom prst="ellipse">
              <a:avLst/>
            </a:prstGeom>
            <a:solidFill>
              <a:srgbClr val="C78734">
                <a:alpha val="76000"/>
              </a:srgbClr>
            </a:solidFill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566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Professionell expertis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 5">
            <a:extLst>
              <a:ext uri="{FF2B5EF4-FFF2-40B4-BE49-F238E27FC236}">
                <a16:creationId xmlns:a16="http://schemas.microsoft.com/office/drawing/2014/main" id="{AF366B99-BDAA-AF42-A8BF-5A1236B1C178}"/>
              </a:ext>
            </a:extLst>
          </p:cNvPr>
          <p:cNvSpPr/>
          <p:nvPr/>
        </p:nvSpPr>
        <p:spPr>
          <a:xfrm>
            <a:off x="607687" y="3487964"/>
            <a:ext cx="4109938" cy="2448272"/>
          </a:xfrm>
          <a:prstGeom prst="ellipse">
            <a:avLst/>
          </a:prstGeom>
          <a:solidFill>
            <a:srgbClr val="B5C8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Personens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erfarenhet och önskemål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4A8DB91C-09ED-EA44-8BCD-2EEC1CD0DA21}"/>
              </a:ext>
            </a:extLst>
          </p:cNvPr>
          <p:cNvSpPr/>
          <p:nvPr/>
        </p:nvSpPr>
        <p:spPr>
          <a:xfrm>
            <a:off x="4426375" y="3487964"/>
            <a:ext cx="4109938" cy="2448272"/>
          </a:xfrm>
          <a:prstGeom prst="ellipse">
            <a:avLst/>
          </a:prstGeom>
          <a:solidFill>
            <a:srgbClr val="2A566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Bästa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tillgängliga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kunskap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F7A4DF4C-2CBA-5643-8462-F2E1ED9D1D3C}"/>
              </a:ext>
            </a:extLst>
          </p:cNvPr>
          <p:cNvSpPr/>
          <p:nvPr/>
        </p:nvSpPr>
        <p:spPr>
          <a:xfrm>
            <a:off x="2633820" y="1350138"/>
            <a:ext cx="3585109" cy="2448272"/>
          </a:xfrm>
          <a:prstGeom prst="ellipse">
            <a:avLst/>
          </a:prstGeom>
          <a:solidFill>
            <a:srgbClr val="D4C9B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4B89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Personens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4B89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situation samt kontextuella omständigheter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B8A33637-74D0-3147-AA93-55EEC3E451F1}"/>
              </a:ext>
            </a:extLst>
          </p:cNvPr>
          <p:cNvSpPr/>
          <p:nvPr/>
        </p:nvSpPr>
        <p:spPr>
          <a:xfrm>
            <a:off x="3130230" y="3368018"/>
            <a:ext cx="2592288" cy="967323"/>
          </a:xfrm>
          <a:prstGeom prst="ellipse">
            <a:avLst/>
          </a:prstGeom>
          <a:solidFill>
            <a:srgbClr val="C78734">
              <a:alpha val="76000"/>
            </a:srgbClr>
          </a:solidFill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Professionell expertis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1F97FB25-E372-0947-A4C0-48396D38C82A}"/>
              </a:ext>
            </a:extLst>
          </p:cNvPr>
          <p:cNvSpPr/>
          <p:nvPr/>
        </p:nvSpPr>
        <p:spPr>
          <a:xfrm>
            <a:off x="5429233" y="3554290"/>
            <a:ext cx="2973730" cy="1991073"/>
          </a:xfrm>
          <a:prstGeom prst="ellipse">
            <a:avLst/>
          </a:prstGeom>
          <a:solidFill>
            <a:srgbClr val="FF00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 med hög intern validitet om enkel kausalitet</a:t>
            </a:r>
          </a:p>
        </p:txBody>
      </p:sp>
    </p:spTree>
    <p:extLst>
      <p:ext uri="{BB962C8B-B14F-4D97-AF65-F5344CB8AC3E}">
        <p14:creationId xmlns:p14="http://schemas.microsoft.com/office/powerpoint/2010/main" val="22256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9861" y="12794"/>
            <a:ext cx="10356713" cy="6430647"/>
          </a:xfrm>
          <a:prstGeom prst="rect">
            <a:avLst/>
          </a:prstGeom>
        </p:spPr>
      </p:pic>
      <p:sp>
        <p:nvSpPr>
          <p:cNvPr id="14337" name="Rubrik 1"/>
          <p:cNvSpPr>
            <a:spLocks noGrp="1"/>
          </p:cNvSpPr>
          <p:nvPr>
            <p:ph type="title"/>
          </p:nvPr>
        </p:nvSpPr>
        <p:spPr>
          <a:xfrm>
            <a:off x="1078438" y="94844"/>
            <a:ext cx="7819377" cy="990600"/>
          </a:xfrm>
        </p:spPr>
        <p:txBody>
          <a:bodyPr/>
          <a:lstStyle/>
          <a:p>
            <a:pPr algn="ctr"/>
            <a:r>
              <a:rPr lang="sv-SE" sz="2800" b="1" dirty="0">
                <a:solidFill>
                  <a:srgbClr val="FF0000"/>
                </a:solidFill>
                <a:ea typeface="ＭＳ Ｐゴシック" charset="-128"/>
              </a:rPr>
              <a:t>Kan ni simma?</a:t>
            </a:r>
          </a:p>
        </p:txBody>
      </p:sp>
      <p:sp>
        <p:nvSpPr>
          <p:cNvPr id="2" name="Platshållare för tex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4" name="AutoShape 83"/>
          <p:cNvSpPr>
            <a:spLocks noChangeArrowheads="1"/>
          </p:cNvSpPr>
          <p:nvPr/>
        </p:nvSpPr>
        <p:spPr bwMode="auto">
          <a:xfrm rot="1971097">
            <a:off x="4485052" y="1435347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AutoShape 83"/>
          <p:cNvSpPr>
            <a:spLocks noChangeArrowheads="1"/>
          </p:cNvSpPr>
          <p:nvPr/>
        </p:nvSpPr>
        <p:spPr bwMode="auto">
          <a:xfrm rot="1971097">
            <a:off x="1538978" y="5280827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AutoShape 83"/>
          <p:cNvSpPr>
            <a:spLocks noChangeArrowheads="1"/>
          </p:cNvSpPr>
          <p:nvPr/>
        </p:nvSpPr>
        <p:spPr bwMode="auto">
          <a:xfrm rot="1971097">
            <a:off x="4787811" y="334747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AutoShape 83"/>
          <p:cNvSpPr>
            <a:spLocks noChangeArrowheads="1"/>
          </p:cNvSpPr>
          <p:nvPr/>
        </p:nvSpPr>
        <p:spPr bwMode="auto">
          <a:xfrm rot="1971097">
            <a:off x="6140641" y="3442446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AutoShape 83"/>
          <p:cNvSpPr>
            <a:spLocks noChangeArrowheads="1"/>
          </p:cNvSpPr>
          <p:nvPr/>
        </p:nvSpPr>
        <p:spPr bwMode="auto">
          <a:xfrm rot="1971097">
            <a:off x="4692588" y="1831834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AutoShape 83"/>
          <p:cNvSpPr>
            <a:spLocks noChangeArrowheads="1"/>
          </p:cNvSpPr>
          <p:nvPr/>
        </p:nvSpPr>
        <p:spPr bwMode="auto">
          <a:xfrm rot="1971097">
            <a:off x="2367872" y="4113050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AutoShape 83"/>
          <p:cNvSpPr>
            <a:spLocks noChangeArrowheads="1"/>
          </p:cNvSpPr>
          <p:nvPr/>
        </p:nvSpPr>
        <p:spPr bwMode="auto">
          <a:xfrm rot="1971097">
            <a:off x="5091779" y="3687315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AutoShape 83"/>
          <p:cNvSpPr>
            <a:spLocks noChangeArrowheads="1"/>
          </p:cNvSpPr>
          <p:nvPr/>
        </p:nvSpPr>
        <p:spPr bwMode="auto">
          <a:xfrm rot="1971097">
            <a:off x="3156185" y="4792414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AutoShape 83"/>
          <p:cNvSpPr>
            <a:spLocks noChangeArrowheads="1"/>
          </p:cNvSpPr>
          <p:nvPr/>
        </p:nvSpPr>
        <p:spPr bwMode="auto">
          <a:xfrm rot="1971097">
            <a:off x="4179786" y="3324946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AutoShape 83"/>
          <p:cNvSpPr>
            <a:spLocks noChangeArrowheads="1"/>
          </p:cNvSpPr>
          <p:nvPr/>
        </p:nvSpPr>
        <p:spPr bwMode="auto">
          <a:xfrm rot="1971097">
            <a:off x="2996483" y="2113780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AutoShape 83"/>
          <p:cNvSpPr>
            <a:spLocks noChangeArrowheads="1"/>
          </p:cNvSpPr>
          <p:nvPr/>
        </p:nvSpPr>
        <p:spPr bwMode="auto">
          <a:xfrm rot="1971097">
            <a:off x="2293096" y="4825945"/>
            <a:ext cx="346450" cy="317762"/>
          </a:xfrm>
          <a:prstGeom prst="smileyFace">
            <a:avLst>
              <a:gd name="adj" fmla="val -4653"/>
            </a:avLst>
          </a:prstGeom>
          <a:solidFill>
            <a:srgbClr val="4F81BD"/>
          </a:solidFill>
          <a:ln w="9525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AutoShape 83"/>
          <p:cNvSpPr>
            <a:spLocks noChangeArrowheads="1"/>
          </p:cNvSpPr>
          <p:nvPr/>
        </p:nvSpPr>
        <p:spPr bwMode="auto">
          <a:xfrm rot="1971097">
            <a:off x="3824811" y="174350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anchor="t" anchorCtr="0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5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AutoShape 83"/>
          <p:cNvSpPr>
            <a:spLocks noChangeArrowheads="1"/>
          </p:cNvSpPr>
          <p:nvPr/>
        </p:nvSpPr>
        <p:spPr bwMode="auto">
          <a:xfrm rot="1971097">
            <a:off x="6005737" y="22876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utoShape 83"/>
          <p:cNvSpPr>
            <a:spLocks noChangeArrowheads="1"/>
          </p:cNvSpPr>
          <p:nvPr/>
        </p:nvSpPr>
        <p:spPr bwMode="auto">
          <a:xfrm rot="1971097">
            <a:off x="6158137" y="24400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AutoShape 83"/>
          <p:cNvSpPr>
            <a:spLocks noChangeArrowheads="1"/>
          </p:cNvSpPr>
          <p:nvPr/>
        </p:nvSpPr>
        <p:spPr bwMode="auto">
          <a:xfrm rot="1971097">
            <a:off x="6310537" y="25924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AutoShape 83"/>
          <p:cNvSpPr>
            <a:spLocks noChangeArrowheads="1"/>
          </p:cNvSpPr>
          <p:nvPr/>
        </p:nvSpPr>
        <p:spPr bwMode="auto">
          <a:xfrm rot="1971097">
            <a:off x="6462937" y="274489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AutoShape 83"/>
          <p:cNvSpPr>
            <a:spLocks noChangeArrowheads="1"/>
          </p:cNvSpPr>
          <p:nvPr/>
        </p:nvSpPr>
        <p:spPr bwMode="auto">
          <a:xfrm rot="1971097">
            <a:off x="5832927" y="248944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AutoShape 83"/>
          <p:cNvSpPr>
            <a:spLocks noChangeArrowheads="1"/>
          </p:cNvSpPr>
          <p:nvPr/>
        </p:nvSpPr>
        <p:spPr bwMode="auto">
          <a:xfrm rot="1971097">
            <a:off x="5985327" y="264184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AutoShape 83"/>
          <p:cNvSpPr>
            <a:spLocks noChangeArrowheads="1"/>
          </p:cNvSpPr>
          <p:nvPr/>
        </p:nvSpPr>
        <p:spPr bwMode="auto">
          <a:xfrm rot="1971097">
            <a:off x="6137727" y="279424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utoShape 83"/>
          <p:cNvSpPr>
            <a:spLocks noChangeArrowheads="1"/>
          </p:cNvSpPr>
          <p:nvPr/>
        </p:nvSpPr>
        <p:spPr bwMode="auto">
          <a:xfrm rot="1971097">
            <a:off x="6310537" y="212940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AutoShape 83"/>
          <p:cNvSpPr>
            <a:spLocks noChangeArrowheads="1"/>
          </p:cNvSpPr>
          <p:nvPr/>
        </p:nvSpPr>
        <p:spPr bwMode="auto">
          <a:xfrm rot="1971097">
            <a:off x="6462937" y="228180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AutoShape 83"/>
          <p:cNvSpPr>
            <a:spLocks noChangeArrowheads="1"/>
          </p:cNvSpPr>
          <p:nvPr/>
        </p:nvSpPr>
        <p:spPr bwMode="auto">
          <a:xfrm rot="1971097">
            <a:off x="6615337" y="243420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AutoShape 83"/>
          <p:cNvSpPr>
            <a:spLocks noChangeArrowheads="1"/>
          </p:cNvSpPr>
          <p:nvPr/>
        </p:nvSpPr>
        <p:spPr bwMode="auto">
          <a:xfrm rot="1971097">
            <a:off x="6290127" y="2483559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AutoShape 83"/>
          <p:cNvSpPr>
            <a:spLocks noChangeArrowheads="1"/>
          </p:cNvSpPr>
          <p:nvPr/>
        </p:nvSpPr>
        <p:spPr bwMode="auto">
          <a:xfrm rot="1971097">
            <a:off x="3867191" y="43039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AutoShape 83"/>
          <p:cNvSpPr>
            <a:spLocks noChangeArrowheads="1"/>
          </p:cNvSpPr>
          <p:nvPr/>
        </p:nvSpPr>
        <p:spPr bwMode="auto">
          <a:xfrm rot="1971097">
            <a:off x="4019591" y="44563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AutoShape 83"/>
          <p:cNvSpPr>
            <a:spLocks noChangeArrowheads="1"/>
          </p:cNvSpPr>
          <p:nvPr/>
        </p:nvSpPr>
        <p:spPr bwMode="auto">
          <a:xfrm rot="1971097">
            <a:off x="4171991" y="46087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AutoShape 83"/>
          <p:cNvSpPr>
            <a:spLocks noChangeArrowheads="1"/>
          </p:cNvSpPr>
          <p:nvPr/>
        </p:nvSpPr>
        <p:spPr bwMode="auto">
          <a:xfrm rot="1971097">
            <a:off x="4324391" y="476112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 rot="1971097">
            <a:off x="3694381" y="450567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AutoShape 83"/>
          <p:cNvSpPr>
            <a:spLocks noChangeArrowheads="1"/>
          </p:cNvSpPr>
          <p:nvPr/>
        </p:nvSpPr>
        <p:spPr bwMode="auto">
          <a:xfrm rot="1971097">
            <a:off x="3846781" y="465807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AutoShape 83"/>
          <p:cNvSpPr>
            <a:spLocks noChangeArrowheads="1"/>
          </p:cNvSpPr>
          <p:nvPr/>
        </p:nvSpPr>
        <p:spPr bwMode="auto">
          <a:xfrm rot="1971097">
            <a:off x="3999181" y="481047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AutoShape 83"/>
          <p:cNvSpPr>
            <a:spLocks noChangeArrowheads="1"/>
          </p:cNvSpPr>
          <p:nvPr/>
        </p:nvSpPr>
        <p:spPr bwMode="auto">
          <a:xfrm rot="1971097">
            <a:off x="4171991" y="414563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AutoShape 83"/>
          <p:cNvSpPr>
            <a:spLocks noChangeArrowheads="1"/>
          </p:cNvSpPr>
          <p:nvPr/>
        </p:nvSpPr>
        <p:spPr bwMode="auto">
          <a:xfrm rot="1971097">
            <a:off x="4324391" y="429803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AutoShape 83"/>
          <p:cNvSpPr>
            <a:spLocks noChangeArrowheads="1"/>
          </p:cNvSpPr>
          <p:nvPr/>
        </p:nvSpPr>
        <p:spPr bwMode="auto">
          <a:xfrm rot="1971097">
            <a:off x="4476791" y="445043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AutoShape 83"/>
          <p:cNvSpPr>
            <a:spLocks noChangeArrowheads="1"/>
          </p:cNvSpPr>
          <p:nvPr/>
        </p:nvSpPr>
        <p:spPr bwMode="auto">
          <a:xfrm rot="1971097">
            <a:off x="4151581" y="4499783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AutoShape 83"/>
          <p:cNvSpPr>
            <a:spLocks noChangeArrowheads="1"/>
          </p:cNvSpPr>
          <p:nvPr/>
        </p:nvSpPr>
        <p:spPr bwMode="auto">
          <a:xfrm rot="1971097">
            <a:off x="389113" y="38322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AutoShape 83"/>
          <p:cNvSpPr>
            <a:spLocks noChangeArrowheads="1"/>
          </p:cNvSpPr>
          <p:nvPr/>
        </p:nvSpPr>
        <p:spPr bwMode="auto">
          <a:xfrm rot="1971097">
            <a:off x="541513" y="39846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AutoShape 83"/>
          <p:cNvSpPr>
            <a:spLocks noChangeArrowheads="1"/>
          </p:cNvSpPr>
          <p:nvPr/>
        </p:nvSpPr>
        <p:spPr bwMode="auto">
          <a:xfrm rot="1971097">
            <a:off x="693913" y="41370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AutoShape 83"/>
          <p:cNvSpPr>
            <a:spLocks noChangeArrowheads="1"/>
          </p:cNvSpPr>
          <p:nvPr/>
        </p:nvSpPr>
        <p:spPr bwMode="auto">
          <a:xfrm rot="1971097">
            <a:off x="846313" y="428947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AutoShape 83"/>
          <p:cNvSpPr>
            <a:spLocks noChangeArrowheads="1"/>
          </p:cNvSpPr>
          <p:nvPr/>
        </p:nvSpPr>
        <p:spPr bwMode="auto">
          <a:xfrm rot="1971097">
            <a:off x="216303" y="403402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AutoShape 83"/>
          <p:cNvSpPr>
            <a:spLocks noChangeArrowheads="1"/>
          </p:cNvSpPr>
          <p:nvPr/>
        </p:nvSpPr>
        <p:spPr bwMode="auto">
          <a:xfrm rot="1971097">
            <a:off x="368703" y="418642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utoShape 83"/>
          <p:cNvSpPr>
            <a:spLocks noChangeArrowheads="1"/>
          </p:cNvSpPr>
          <p:nvPr/>
        </p:nvSpPr>
        <p:spPr bwMode="auto">
          <a:xfrm rot="1971097">
            <a:off x="521103" y="433882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AutoShape 83"/>
          <p:cNvSpPr>
            <a:spLocks noChangeArrowheads="1"/>
          </p:cNvSpPr>
          <p:nvPr/>
        </p:nvSpPr>
        <p:spPr bwMode="auto">
          <a:xfrm rot="1971097">
            <a:off x="693913" y="367398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AutoShape 83"/>
          <p:cNvSpPr>
            <a:spLocks noChangeArrowheads="1"/>
          </p:cNvSpPr>
          <p:nvPr/>
        </p:nvSpPr>
        <p:spPr bwMode="auto">
          <a:xfrm rot="1971097">
            <a:off x="846313" y="382638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utoShape 83"/>
          <p:cNvSpPr>
            <a:spLocks noChangeArrowheads="1"/>
          </p:cNvSpPr>
          <p:nvPr/>
        </p:nvSpPr>
        <p:spPr bwMode="auto">
          <a:xfrm rot="1971097">
            <a:off x="998713" y="397878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utoShape 83"/>
          <p:cNvSpPr>
            <a:spLocks noChangeArrowheads="1"/>
          </p:cNvSpPr>
          <p:nvPr/>
        </p:nvSpPr>
        <p:spPr bwMode="auto">
          <a:xfrm rot="1971097">
            <a:off x="673503" y="4028131"/>
            <a:ext cx="346450" cy="317762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1CB436A-4A63-7940-A17D-F2D237B9CFBC}"/>
              </a:ext>
            </a:extLst>
          </p:cNvPr>
          <p:cNvSpPr txBox="1"/>
          <p:nvPr/>
        </p:nvSpPr>
        <p:spPr>
          <a:xfrm>
            <a:off x="99346" y="3735334"/>
            <a:ext cx="221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RCT</a:t>
            </a:r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E1D223FD-8825-B64B-9CA9-F98E2434038D}"/>
              </a:ext>
            </a:extLst>
          </p:cNvPr>
          <p:cNvSpPr txBox="1"/>
          <p:nvPr/>
        </p:nvSpPr>
        <p:spPr>
          <a:xfrm>
            <a:off x="3625830" y="4243871"/>
            <a:ext cx="221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RCT</a:t>
            </a:r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2586D6F5-56CB-CE46-95F8-F8896A3E9AA2}"/>
              </a:ext>
            </a:extLst>
          </p:cNvPr>
          <p:cNvSpPr txBox="1"/>
          <p:nvPr/>
        </p:nvSpPr>
        <p:spPr>
          <a:xfrm>
            <a:off x="5790531" y="2185936"/>
            <a:ext cx="221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RCT</a:t>
            </a: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42364F96-F239-6244-91AA-DC229383CC8A}"/>
              </a:ext>
            </a:extLst>
          </p:cNvPr>
          <p:cNvSpPr txBox="1"/>
          <p:nvPr/>
        </p:nvSpPr>
        <p:spPr>
          <a:xfrm>
            <a:off x="2182107" y="3098628"/>
            <a:ext cx="221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98177806-A5C5-034A-9838-ABECA6C74F3D}"/>
              </a:ext>
            </a:extLst>
          </p:cNvPr>
          <p:cNvSpPr txBox="1"/>
          <p:nvPr/>
        </p:nvSpPr>
        <p:spPr>
          <a:xfrm>
            <a:off x="5255637" y="3627885"/>
            <a:ext cx="221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AFF51502-559C-0047-96D8-4DF874D91B0D}"/>
              </a:ext>
            </a:extLst>
          </p:cNvPr>
          <p:cNvSpPr txBox="1"/>
          <p:nvPr/>
        </p:nvSpPr>
        <p:spPr>
          <a:xfrm>
            <a:off x="4555416" y="5613600"/>
            <a:ext cx="221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75140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4" grpId="0"/>
      <p:bldP spid="65" grpId="0"/>
      <p:bldP spid="66" grpId="0"/>
      <p:bldP spid="67" grpId="0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0D167E-31DC-6F43-9200-B47D9CEB0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Problem 2: en övertro på formaliseringar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68CBB5F-0946-DD42-BE28-185F56B64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1488CC-E946-D543-95BC-65126452C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990329-2D34-5C45-9720-D12FB10D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Ursprungsartikeln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8E92223-D2BE-934A-B688-A85E9E53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8E188DA-C296-3548-8D1F-DE06FEBA6279}"/>
              </a:ext>
            </a:extLst>
          </p:cNvPr>
          <p:cNvSpPr txBox="1">
            <a:spLocks/>
          </p:cNvSpPr>
          <p:nvPr/>
        </p:nvSpPr>
        <p:spPr>
          <a:xfrm>
            <a:off x="683999" y="2350800"/>
            <a:ext cx="7488237" cy="3816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32000" indent="-21600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648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864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080000" indent="-2160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A NEW paradigm for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medical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practice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is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emerging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.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Evidence-based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medicine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de-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emphasizes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intuition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,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unsystematic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experience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, and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pathophysiologic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rationale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as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sufficient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grounds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for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decision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making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and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stresses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the examination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from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research.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Evidence-based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medicine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requires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new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skills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the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physician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,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including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efficient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literature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searching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and the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application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formal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rules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evidence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evaluating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the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clinical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literature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. (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Guyatt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et al 1992 i JAMA)</a:t>
            </a:r>
          </a:p>
          <a:p>
            <a:pPr marL="0" marR="0" lvl="0" indent="0" algn="l" defTabSz="457200" rtl="0" eaLnBrk="1" fontAlgn="base" latinLnBrk="0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3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tern lagring 7"/>
          <p:cNvSpPr/>
          <p:nvPr/>
        </p:nvSpPr>
        <p:spPr>
          <a:xfrm>
            <a:off x="615245" y="2663346"/>
            <a:ext cx="3653990" cy="3669725"/>
          </a:xfrm>
          <a:prstGeom prst="flowChartInternalStorage">
            <a:avLst/>
          </a:prstGeom>
          <a:noFill/>
          <a:ln>
            <a:solidFill>
              <a:srgbClr val="0702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…formaliseringar av olika typ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PICO-sökningar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Databaser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MeSH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-termer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Metaanalys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Granskningsmallar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Riktlinjer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Nationella prioriteringsmodellen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CONSORT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DECIDE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933" y="-287869"/>
            <a:ext cx="4070417" cy="305281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b="1" dirty="0"/>
              <a:t>Objektivitet via formalisering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Framväxten av metoder och hjälpmedel – eller…</a:t>
            </a:r>
          </a:p>
        </p:txBody>
      </p:sp>
      <p:sp>
        <p:nvSpPr>
          <p:cNvPr id="4" name="Rektangel 3"/>
          <p:cNvSpPr/>
          <p:nvPr/>
        </p:nvSpPr>
        <p:spPr>
          <a:xfrm>
            <a:off x="4572000" y="3366130"/>
            <a:ext cx="4030133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Ökad objektivitet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Transparens och systematik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Snabbare och (ibland) tydligare överförbarhet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Likvärdighet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Minskat godtycke/”subjektivitet”.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6" b="89431" l="9800" r="89978">
                        <a14:foregroundMark x1="49666" y1="19106" x2="49666" y2="19106"/>
                        <a14:foregroundMark x1="37416" y1="21138" x2="49666" y2="4472"/>
                        <a14:foregroundMark x1="57684" y1="15447" x2="51002" y2="2846"/>
                        <a14:foregroundMark x1="14031" y1="69106" x2="10245" y2="80488"/>
                        <a14:backgroundMark x1="58575" y1="15447" x2="50334" y2="284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29042" y="404502"/>
            <a:ext cx="4122849" cy="22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  <p:bldP spid="3" grpId="0" build="p" bldLvl="5"/>
      <p:bldP spid="4" grpId="0" uiExpand="1" build="p" bldLvl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Intern lagring 3"/>
          <p:cNvSpPr/>
          <p:nvPr/>
        </p:nvSpPr>
        <p:spPr>
          <a:xfrm>
            <a:off x="5240168" y="2537914"/>
            <a:ext cx="3653990" cy="3669725"/>
          </a:xfrm>
          <a:prstGeom prst="flowChartInternalStorage">
            <a:avLst/>
          </a:prstGeom>
          <a:noFill/>
          <a:ln>
            <a:solidFill>
              <a:srgbClr val="0702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RIKTLINJER / MANUALER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Gör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Sedan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sedan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och så här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8132" y="719223"/>
            <a:ext cx="4178072" cy="3133554"/>
          </a:xfrm>
          <a:prstGeom prst="rect">
            <a:avLst/>
          </a:prstGeom>
        </p:spPr>
      </p:pic>
      <p:sp>
        <p:nvSpPr>
          <p:cNvPr id="6" name="Höger 5"/>
          <p:cNvSpPr/>
          <p:nvPr/>
        </p:nvSpPr>
        <p:spPr>
          <a:xfrm rot="1957419">
            <a:off x="3522795" y="2488676"/>
            <a:ext cx="1250228" cy="736956"/>
          </a:xfrm>
          <a:prstGeom prst="rightArrow">
            <a:avLst/>
          </a:prstGeom>
          <a:solidFill>
            <a:srgbClr val="33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07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r="70542"/>
          <a:stretch/>
        </p:blipFill>
        <p:spPr>
          <a:xfrm>
            <a:off x="5760767" y="1270674"/>
            <a:ext cx="737592" cy="722269"/>
          </a:xfrm>
          <a:prstGeom prst="rect">
            <a:avLst/>
          </a:prstGeom>
        </p:spPr>
      </p:pic>
      <p:cxnSp>
        <p:nvCxnSpPr>
          <p:cNvPr id="2" name="Rak pil 1"/>
          <p:cNvCxnSpPr/>
          <p:nvPr/>
        </p:nvCxnSpPr>
        <p:spPr>
          <a:xfrm>
            <a:off x="4238625" y="765175"/>
            <a:ext cx="0" cy="5483225"/>
          </a:xfrm>
          <a:prstGeom prst="straightConnector1">
            <a:avLst/>
          </a:prstGeom>
          <a:ln w="57150" cmpd="sng">
            <a:solidFill>
              <a:srgbClr val="7AA7CE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8" y="850550"/>
            <a:ext cx="682509" cy="68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166" y="1420290"/>
            <a:ext cx="1147936" cy="1376748"/>
          </a:xfrm>
          <a:prstGeom prst="rect">
            <a:avLst/>
          </a:prstGeom>
        </p:spPr>
      </p:pic>
      <p:pic>
        <p:nvPicPr>
          <p:cNvPr id="9" name="Picture 13" descr="EPPI-Centr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76" y="948411"/>
            <a:ext cx="1152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30" y="1338851"/>
            <a:ext cx="1002870" cy="1237558"/>
          </a:xfrm>
          <a:prstGeom prst="rect">
            <a:avLst/>
          </a:prstGeom>
        </p:spPr>
      </p:pic>
      <p:sp>
        <p:nvSpPr>
          <p:cNvPr id="3" name="textruta 11"/>
          <p:cNvSpPr txBox="1">
            <a:spLocks noChangeArrowheads="1"/>
          </p:cNvSpPr>
          <p:nvPr/>
        </p:nvSpPr>
        <p:spPr bwMode="auto">
          <a:xfrm>
            <a:off x="3168673" y="5713395"/>
            <a:ext cx="2706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FORMALISERINGAR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5047" y="1652839"/>
            <a:ext cx="911649" cy="911649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9"/>
          <a:srcRect r="62368"/>
          <a:stretch/>
        </p:blipFill>
        <p:spPr>
          <a:xfrm>
            <a:off x="8266696" y="873130"/>
            <a:ext cx="838631" cy="905341"/>
          </a:xfrm>
          <a:prstGeom prst="rect">
            <a:avLst/>
          </a:prstGeom>
        </p:spPr>
      </p:pic>
      <p:pic>
        <p:nvPicPr>
          <p:cNvPr id="1026" name="Picture 2" descr="Folkhälsomyndigheten">
            <a:extLst>
              <a:ext uri="{FF2B5EF4-FFF2-40B4-BE49-F238E27FC236}">
                <a16:creationId xmlns:a16="http://schemas.microsoft.com/office/drawing/2014/main" id="{F27353CA-3556-0441-8BC5-A7F552F62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7"/>
          <a:stretch/>
        </p:blipFill>
        <p:spPr bwMode="auto">
          <a:xfrm>
            <a:off x="3304614" y="886180"/>
            <a:ext cx="952524" cy="9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cialstyrelsens logotyp">
            <a:hlinkClick r:id="rId11" tooltip="Startsida Socialstyrelsen.se"/>
            <a:extLst>
              <a:ext uri="{FF2B5EF4-FFF2-40B4-BE49-F238E27FC236}">
                <a16:creationId xmlns:a16="http://schemas.microsoft.com/office/drawing/2014/main" id="{4DE2424D-84D6-D542-AD66-B475892D7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92" r="75187" b="1"/>
          <a:stretch/>
        </p:blipFill>
        <p:spPr bwMode="auto">
          <a:xfrm>
            <a:off x="4672657" y="1191805"/>
            <a:ext cx="882337" cy="7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1732047" y="5935132"/>
            <a:ext cx="55374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CC07"/>
              </a:solidFill>
              <a:effectLst/>
              <a:uLnTx/>
              <a:uFillTx/>
              <a:latin typeface="Univers 47 Condensed Light" charset="0"/>
              <a:ea typeface="ＭＳ Ｐゴシック" charset="0"/>
              <a:cs typeface="Univers 47 Condensed Light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7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INDIVIDUELLA BEDÖMNINGAR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FFCC07"/>
              </a:solidFill>
              <a:effectLst/>
              <a:uLnTx/>
              <a:uFillTx/>
              <a:latin typeface="Univers 47 Condensed Light" charset="0"/>
              <a:ea typeface="ＭＳ Ｐゴシック" charset="0"/>
              <a:cs typeface="Univers 47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C -0.00625 -0.00255 -0.01267 -0.0044 -0.01858 -0.00741 C -0.02656 -0.01204 -0.04288 -0.03519 -0.04809 -0.04445 C -0.04965 -0.05047 -0.05226 -0.05602 -0.05364 -0.06181 C -0.05868 -0.08195 -0.06024 -0.10556 -0.06302 -0.12593 C -0.0618 -0.1375 -0.06128 -0.14931 -0.0592 -0.16042 C -0.05781 -0.16875 -0.05087 -0.17153 -0.04635 -0.17523 C -0.03594 -0.18426 -0.02517 -0.18773 -0.01302 -0.19005 C -0.00312 -0.18936 0.00677 -0.18982 0.01667 -0.18773 C 0.02448 -0.18611 0.03142 -0.15255 0.03333 -0.14329 C 0.03264 -0.13357 0.03333 -0.12338 0.03142 -0.11366 C 0.03073 -0.11088 0.02778 -0.10996 0.02587 -0.10857 C 0.01702 -0.10324 0.01024 -0.10023 0.00191 -0.0963 C -0.01979 -0.09908 -0.01667 -0.1007 -0.03333 -0.10625 C -0.04167 -0.11736 -0.04757 -0.12963 -0.05746 -0.1382 C -0.0625 -0.14838 -0.07031 -0.17037 -0.07031 -0.17037 C -0.0743 -0.20023 -0.07448 -0.19422 -0.06858 -0.2419 C -0.0684 -0.24445 -0.0658 -0.24514 -0.06476 -0.24699 C -0.06267 -0.25186 -0.06146 -0.25718 -0.0592 -0.26181 C -0.05538 -0.27037 -0.04844 -0.2757 -0.04444 -0.28403 C -0.03802 -0.29861 -0.02986 -0.30533 -0.02031 -0.31598 C -0.01371 -0.32361 -0.00868 -0.33172 3.33333E-6 -0.33588 C 0.00469 -0.33843 0.00972 -0.33912 0.01476 -0.34074 C 0.0184 -0.33912 0.0224 -0.33866 0.02587 -0.33588 C 0.03229 -0.33056 0.03715 -0.30324 0.0408 -0.29375 C 0.03941 -0.28889 0.03993 -0.28241 0.03698 -0.27894 C 0.03212 -0.27361 0.02448 -0.27639 0.01858 -0.27408 C 0.00139 -0.25926 0.01267 -0.26667 -0.02969 -0.27662 C -0.05069 -0.28172 -0.0592 -0.30996 -0.06858 -0.33079 C -0.07101 -0.34422 -0.07413 -0.35695 -0.07587 -0.37037 C -0.07535 -0.38287 -0.07639 -0.39561 -0.07413 -0.40741 C -0.07413 -0.40787 -0.06094 -0.41574 -0.05746 -0.41736 C -0.03819 -0.42848 -0.03923 -0.4257 -0.0092 -0.42963 C -0.00295 -0.42917 0.02587 -0.44098 0.02587 -0.41968 C 0.02587 -0.40116 0.02691 -0.3926 0.01476 -0.38264 C 0.01163 -0.38033 0.00868 -0.37732 0.00556 -0.37523 C 0.00191 -0.37315 -0.00555 -0.37037 -0.00555 -0.37037 C -0.0158 -0.37153 -0.02882 -0.36713 -0.03698 -0.37778 C -0.04375 -0.38658 -0.05364 -0.40741 -0.05364 -0.40741 C -0.05608 -0.4169 -0.05937 -0.425 -0.06111 -0.43449 C -0.06059 -0.45348 -0.06146 -0.47269 -0.0592 -0.49144 C -0.05851 -0.49885 -0.0533 -0.50417 -0.05191 -0.51111 C -0.04878 -0.52778 -0.04288 -0.56343 -0.03333 -0.57292 C -0.01944 -0.58704 -0.00573 -0.60232 0.01111 -0.60996 C 0.01667 -0.60834 0.02274 -0.6088 0.02778 -0.60486 C 0.03386 -0.60023 0.03281 -0.58982 0.03524 -0.58264 C 0.03767 -0.57477 0.04132 -0.56621 0.04445 -0.55811 C 0.0441 -0.55463 0.04115 -0.52824 0.03698 -0.52338 C 0.03264 -0.51898 0.01146 -0.5088 0.00556 -0.50625 C -0.01198 -0.50764 -0.02361 -0.5044 -0.03698 -0.51598 C -0.04323 -0.52848 -0.04653 -0.53681 -0.05 -0.5507 C -0.05312 -0.57824 -0.05382 -0.57662 -0.05 -0.61482 C -0.04965 -0.61852 -0.04757 -0.62153 -0.04635 -0.62477 C -0.03368 -0.66436 -0.0243 -0.68334 0.0092 -0.69375 C 0.01528 -0.69213 0.02535 -0.69676 0.02778 -0.68889 C 0.03594 -0.66204 0.03299 -0.63912 0.01667 -0.63218 C 0.0092 -0.63311 0.00156 -0.63264 -0.00555 -0.63449 C -0.01736 -0.63773 -0.02048 -0.66065 -0.02587 -0.67153 C -0.02535 -0.68565 -0.02639 -0.7 -0.02413 -0.71366 C -0.02378 -0.71667 -0.02031 -0.71667 -0.01858 -0.71852 C -0.01667 -0.72084 -0.01476 -0.72338 -0.01302 -0.72593 C -0.01163 -0.72824 -0.01094 -0.73125 -0.0092 -0.73334 C -0.00764 -0.73542 -0.00364 -0.7382 -0.00364 -0.7382 " pathEditMode="relative" ptsTypes="ffffffffffffffffffffffffffffffffffffffffffffffffffffffffffffffA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73796 L -0.00833 0.09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4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poänger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v-SE" dirty="0"/>
              <a:t>Nödvändigt att sträva efter kontinuerligt lärande</a:t>
            </a:r>
          </a:p>
          <a:p>
            <a:r>
              <a:rPr lang="sv-SE" dirty="0"/>
              <a:t>God målsättning att ha en bred definition av kunskap</a:t>
            </a:r>
          </a:p>
          <a:p>
            <a:pPr lvl="1"/>
            <a:r>
              <a:rPr lang="sv-SE" dirty="0"/>
              <a:t>Bästa tillgängliga kunskap</a:t>
            </a:r>
          </a:p>
          <a:p>
            <a:pPr lvl="1"/>
            <a:r>
              <a:rPr lang="sv-SE" dirty="0"/>
              <a:t>Professionellas och patienters expertis</a:t>
            </a:r>
          </a:p>
          <a:p>
            <a:r>
              <a:rPr lang="sv-SE" dirty="0"/>
              <a:t>Några enkla fynd om det faktiska genomförandet från mina och andras studier</a:t>
            </a:r>
          </a:p>
          <a:p>
            <a:pPr lvl="1"/>
            <a:r>
              <a:rPr lang="sv-SE" dirty="0"/>
              <a:t>”Bästa tillgängliga kunskap” = riktlinjer och systematiska översikter = vetenskaplig = naturvetenskap </a:t>
            </a:r>
          </a:p>
          <a:p>
            <a:pPr lvl="1"/>
            <a:r>
              <a:rPr lang="sv-SE" dirty="0"/>
              <a:t>”Profession och patienter” = ??? </a:t>
            </a:r>
            <a:r>
              <a:rPr lang="sv-SE" dirty="0">
                <a:sym typeface="Wingdings" pitchFamily="2" charset="2"/>
              </a:rPr>
              <a:t> </a:t>
            </a:r>
            <a:r>
              <a:rPr lang="sv-SE" dirty="0"/>
              <a:t>Strukturer för att stödja professionell expertis och patienters insikter underskattas</a:t>
            </a:r>
          </a:p>
          <a:p>
            <a:pPr lvl="1"/>
            <a:r>
              <a:rPr lang="sv-SE" dirty="0"/>
              <a:t>(Organisationer som också stämmer bäst med att människor är undersökningsbara enligt dessa hållningar)</a:t>
            </a:r>
          </a:p>
          <a:p>
            <a:r>
              <a:rPr lang="sv-SE" dirty="0"/>
              <a:t>Fråga: vi vet om det här, men ändå händer ingenting? Intentionen krockar med genomförandet gång på gång på gång…</a:t>
            </a:r>
          </a:p>
          <a:p>
            <a:r>
              <a:rPr lang="sv-SE" dirty="0"/>
              <a:t>Kompetens, vana, tekniker, metoder?</a:t>
            </a:r>
          </a:p>
          <a:p>
            <a:r>
              <a:rPr lang="sv-SE" dirty="0"/>
              <a:t>Djupare orsaker: Kunskapssyn</a:t>
            </a:r>
          </a:p>
          <a:p>
            <a:pPr lvl="1">
              <a:buFont typeface="Wingdings" pitchFamily="2" charset="2"/>
              <a:buChar char="à"/>
            </a:pPr>
            <a:r>
              <a:rPr lang="sv-SE" dirty="0">
                <a:sym typeface="Wingdings" pitchFamily="2" charset="2"/>
              </a:rPr>
              <a:t>intern validitet och enkel kausalitet</a:t>
            </a:r>
          </a:p>
          <a:p>
            <a:pPr lvl="1">
              <a:buFont typeface="Wingdings" pitchFamily="2" charset="2"/>
              <a:buChar char="à"/>
            </a:pPr>
            <a:r>
              <a:rPr lang="sv-SE" dirty="0">
                <a:sym typeface="Wingdings" pitchFamily="2" charset="2"/>
              </a:rPr>
              <a:t>formalisering</a:t>
            </a:r>
            <a:endParaRPr lang="sv-SE" dirty="0"/>
          </a:p>
          <a:p>
            <a:r>
              <a:rPr lang="sv-SE" dirty="0"/>
              <a:t>Frågor: </a:t>
            </a:r>
          </a:p>
          <a:p>
            <a:pPr lvl="1"/>
            <a:r>
              <a:rPr lang="sv-SE" dirty="0"/>
              <a:t>Annat genomförande</a:t>
            </a:r>
          </a:p>
          <a:p>
            <a:pPr lvl="2"/>
            <a:r>
              <a:rPr lang="sv-SE" dirty="0"/>
              <a:t>Hur ser kunskapsstöd ut som stödjer och inte stör?</a:t>
            </a:r>
          </a:p>
          <a:p>
            <a:pPr lvl="2"/>
            <a:r>
              <a:rPr lang="sv-SE" dirty="0"/>
              <a:t>Hur kan de tas fram för att öka möjligheten till stöd?</a:t>
            </a:r>
          </a:p>
          <a:p>
            <a:pPr lvl="2"/>
            <a:r>
              <a:rPr lang="sv-SE" dirty="0"/>
              <a:t>Hur ser kollegiala strukturer ut som kan ta vara på kunskapsstödens bidrag?</a:t>
            </a:r>
          </a:p>
          <a:p>
            <a:pPr lvl="2"/>
            <a:r>
              <a:rPr lang="sv-SE" dirty="0"/>
              <a:t>Hur ser kollegiala strukturer ut som kan skapa lokalt relevanta kunskapsstöd?</a:t>
            </a:r>
          </a:p>
          <a:p>
            <a:pPr lvl="2"/>
            <a:r>
              <a:rPr lang="sv-SE" dirty="0"/>
              <a:t>Hur lever och frodas organisationer som inte bygger på stuprör/vetenskaplig logik?</a:t>
            </a:r>
          </a:p>
          <a:p>
            <a:pPr lvl="1"/>
            <a:r>
              <a:rPr lang="sv-SE" dirty="0"/>
              <a:t>Annan grundsyn</a:t>
            </a:r>
          </a:p>
          <a:p>
            <a:pPr lvl="2"/>
            <a:r>
              <a:rPr lang="sv-SE" dirty="0"/>
              <a:t>Är det viktigt att börja se på kunskap på ett annat sätt? Eller vad ser ni som de viktigaste utmaningarna?</a:t>
            </a:r>
          </a:p>
          <a:p>
            <a:pPr lvl="2"/>
            <a:r>
              <a:rPr lang="sv-SE" dirty="0"/>
              <a:t>Är det realistiskt att börja se på kunskap på ett annat sätt?</a:t>
            </a:r>
          </a:p>
          <a:p>
            <a:r>
              <a:rPr lang="sv-SE" dirty="0"/>
              <a:t>Vilka strukturer kan förkroppsliga en bredare kunskapssyn som inte ”låter vara” utan utmanar.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Platshållare för sidfot 3"/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ts val="0"/>
              </a:spcBef>
              <a:buFont typeface="Arial" charset="0"/>
              <a:buNone/>
              <a:defRPr/>
            </a:pPr>
            <a:r>
              <a:rPr dirty="0" err="1">
                <a:solidFill>
                  <a:prstClr val="white"/>
                </a:solidFill>
              </a:rPr>
              <a:t>Masterprogrammet</a:t>
            </a:r>
            <a:r>
              <a:rPr dirty="0">
                <a:solidFill>
                  <a:prstClr val="white"/>
                </a:solidFill>
              </a:rPr>
              <a:t> i evidensbasering</a:t>
            </a:r>
          </a:p>
        </p:txBody>
      </p:sp>
    </p:spTree>
    <p:extLst>
      <p:ext uri="{BB962C8B-B14F-4D97-AF65-F5344CB8AC3E}">
        <p14:creationId xmlns:p14="http://schemas.microsoft.com/office/powerpoint/2010/main" val="170582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0D661D-3BCA-F04A-988E-26EB14AE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Kortfattat om problem och möjligheter med standardisering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0562BD-DD5C-534B-BB33-EDEE48F2AB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0" y="2565400"/>
            <a:ext cx="7488237" cy="3601750"/>
          </a:xfrm>
        </p:spPr>
        <p:txBody>
          <a:bodyPr/>
          <a:lstStyle/>
          <a:p>
            <a:r>
              <a:rPr lang="sv-SE" sz="2400" dirty="0">
                <a:latin typeface="Arial" charset="0"/>
                <a:ea typeface="ＭＳ Ｐゴシック" charset="0"/>
              </a:rPr>
              <a:t>Möjligheteter:</a:t>
            </a:r>
          </a:p>
          <a:p>
            <a:pPr lvl="1"/>
            <a:r>
              <a:rPr lang="sv-SE" sz="2100" dirty="0">
                <a:latin typeface="Arial" charset="0"/>
              </a:rPr>
              <a:t>Kan fånga upp likheter i problem och lösningar, slippa uppfinna hjulet igen och igen. </a:t>
            </a:r>
          </a:p>
          <a:p>
            <a:pPr lvl="1"/>
            <a:r>
              <a:rPr lang="sv-SE" sz="2100" dirty="0">
                <a:latin typeface="Arial" charset="0"/>
              </a:rPr>
              <a:t>Kan minska ett problematiskt individberoende</a:t>
            </a:r>
          </a:p>
          <a:p>
            <a:r>
              <a:rPr lang="sv-SE" sz="2400" dirty="0">
                <a:latin typeface="Arial" charset="0"/>
                <a:ea typeface="ＭＳ Ｐゴシック" charset="0"/>
              </a:rPr>
              <a:t>Problem</a:t>
            </a:r>
          </a:p>
          <a:p>
            <a:pPr lvl="1"/>
            <a:r>
              <a:rPr lang="sv-SE" sz="2100" dirty="0">
                <a:latin typeface="Arial" charset="0"/>
              </a:rPr>
              <a:t>Riskerar att ta bort viktig </a:t>
            </a:r>
          </a:p>
          <a:p>
            <a:pPr marL="216000" lvl="1" indent="0">
              <a:buNone/>
            </a:pPr>
            <a:r>
              <a:rPr lang="sv-SE" sz="2100" dirty="0">
                <a:latin typeface="Arial" charset="0"/>
              </a:rPr>
              <a:t>bedömningskunskap</a:t>
            </a:r>
          </a:p>
          <a:p>
            <a:pPr lvl="1"/>
            <a:r>
              <a:rPr lang="sv-SE" sz="2100" dirty="0">
                <a:latin typeface="Arial" charset="0"/>
              </a:rPr>
              <a:t>Riskerar att bli en </a:t>
            </a:r>
          </a:p>
          <a:p>
            <a:pPr marL="216000" lvl="1" indent="0">
              <a:buNone/>
            </a:pPr>
            <a:r>
              <a:rPr lang="sv-SE" sz="2100" dirty="0" err="1">
                <a:latin typeface="Arial" charset="0"/>
              </a:rPr>
              <a:t>prokustesbädd</a:t>
            </a:r>
            <a:endParaRPr lang="sv-SE" sz="2100" dirty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48977F9-E255-3645-9971-51B342C2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pic>
        <p:nvPicPr>
          <p:cNvPr id="2050" name="Picture 2" descr="Image result for reinventing the wheel">
            <a:hlinkClick r:id="rId2"/>
            <a:extLst>
              <a:ext uri="{FF2B5EF4-FFF2-40B4-BE49-F238E27FC236}">
                <a16:creationId xmlns:a16="http://schemas.microsoft.com/office/drawing/2014/main" id="{2F0E21B7-9F3E-114A-A94F-9B64F2CC3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78" y="4114800"/>
            <a:ext cx="4605572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rokrustesbädd">
            <a:hlinkClick r:id="rId3"/>
            <a:extLst>
              <a:ext uri="{FF2B5EF4-FFF2-40B4-BE49-F238E27FC236}">
                <a16:creationId xmlns:a16="http://schemas.microsoft.com/office/drawing/2014/main" id="{66AF7AA7-D54C-A940-850C-9B8E6265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" y="0"/>
            <a:ext cx="9056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17587201-5091-C445-8188-C74CD9C52787}"/>
              </a:ext>
            </a:extLst>
          </p:cNvPr>
          <p:cNvGrpSpPr/>
          <p:nvPr/>
        </p:nvGrpSpPr>
        <p:grpSpPr>
          <a:xfrm>
            <a:off x="607687" y="1364651"/>
            <a:ext cx="7928626" cy="4586098"/>
            <a:chOff x="1215374" y="1234024"/>
            <a:chExt cx="7928626" cy="4586098"/>
          </a:xfrm>
        </p:grpSpPr>
        <p:sp>
          <p:nvSpPr>
            <p:cNvPr id="6" name="Ellips 5">
              <a:extLst>
                <a:ext uri="{FF2B5EF4-FFF2-40B4-BE49-F238E27FC236}">
                  <a16:creationId xmlns:a16="http://schemas.microsoft.com/office/drawing/2014/main" id="{AF366B99-BDAA-AF42-A8BF-5A1236B1C178}"/>
                </a:ext>
              </a:extLst>
            </p:cNvPr>
            <p:cNvSpPr/>
            <p:nvPr/>
          </p:nvSpPr>
          <p:spPr>
            <a:xfrm>
              <a:off x="1215374" y="3371850"/>
              <a:ext cx="4109938" cy="2448272"/>
            </a:xfrm>
            <a:prstGeom prst="ellipse">
              <a:avLst/>
            </a:prstGeom>
            <a:solidFill>
              <a:srgbClr val="B5C8D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566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Personens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566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erfarenhet och önskemål</a:t>
              </a:r>
            </a:p>
          </p:txBody>
        </p:sp>
        <p:sp>
          <p:nvSpPr>
            <p:cNvPr id="2" name="Ellips 1">
              <a:extLst>
                <a:ext uri="{FF2B5EF4-FFF2-40B4-BE49-F238E27FC236}">
                  <a16:creationId xmlns:a16="http://schemas.microsoft.com/office/drawing/2014/main" id="{4A8DB91C-09ED-EA44-8BCD-2EEC1CD0DA21}"/>
                </a:ext>
              </a:extLst>
            </p:cNvPr>
            <p:cNvSpPr/>
            <p:nvPr/>
          </p:nvSpPr>
          <p:spPr>
            <a:xfrm>
              <a:off x="5034062" y="3371850"/>
              <a:ext cx="4109938" cy="2448272"/>
            </a:xfrm>
            <a:prstGeom prst="ellipse">
              <a:avLst/>
            </a:prstGeom>
            <a:solidFill>
              <a:srgbClr val="2A566E">
                <a:alpha val="7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Bästa tillgängliga kunskap</a:t>
              </a: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F7A4DF4C-2CBA-5643-8462-F2E1ED9D1D3C}"/>
                </a:ext>
              </a:extLst>
            </p:cNvPr>
            <p:cNvSpPr/>
            <p:nvPr/>
          </p:nvSpPr>
          <p:spPr>
            <a:xfrm>
              <a:off x="3241507" y="1234024"/>
              <a:ext cx="3585109" cy="2448272"/>
            </a:xfrm>
            <a:prstGeom prst="ellipse">
              <a:avLst/>
            </a:prstGeom>
            <a:solidFill>
              <a:srgbClr val="D4C9B0">
                <a:alpha val="3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B89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Personens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B89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situation samt kontextuella omständigheter</a:t>
              </a:r>
            </a:p>
          </p:txBody>
        </p:sp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B8A33637-74D0-3147-AA93-55EEC3E451F1}"/>
                </a:ext>
              </a:extLst>
            </p:cNvPr>
            <p:cNvSpPr/>
            <p:nvPr/>
          </p:nvSpPr>
          <p:spPr>
            <a:xfrm>
              <a:off x="3737917" y="3251904"/>
              <a:ext cx="2592288" cy="967323"/>
            </a:xfrm>
            <a:prstGeom prst="ellipse">
              <a:avLst/>
            </a:prstGeom>
            <a:solidFill>
              <a:srgbClr val="C78734">
                <a:alpha val="76000"/>
              </a:srgbClr>
            </a:solidFill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566E"/>
                  </a:solidFill>
                  <a:effectLst/>
                  <a:uLnTx/>
                  <a:uFillTx/>
                  <a:latin typeface="Arial" panose="020B0604020202020204" pitchFamily="34" charset="0"/>
                  <a:ea typeface="Apple Symbols" panose="02000000000000000000" pitchFamily="2" charset="-79"/>
                  <a:cs typeface="Arial" panose="020B0604020202020204" pitchFamily="34" charset="0"/>
                </a:rPr>
                <a:t>Professionell expertis</a:t>
              </a:r>
            </a:p>
          </p:txBody>
        </p:sp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8E5748E7-F099-F44C-8139-307A7CC64688}"/>
              </a:ext>
            </a:extLst>
          </p:cNvPr>
          <p:cNvSpPr txBox="1">
            <a:spLocks/>
          </p:cNvSpPr>
          <p:nvPr/>
        </p:nvSpPr>
        <p:spPr>
          <a:xfrm>
            <a:off x="2033828" y="572488"/>
            <a:ext cx="7920000" cy="79216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EBP 1996 (Socialstyrelsen)</a:t>
            </a:r>
            <a:endParaRPr kumimoji="0" lang="sv-SE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02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 5">
            <a:extLst>
              <a:ext uri="{FF2B5EF4-FFF2-40B4-BE49-F238E27FC236}">
                <a16:creationId xmlns:a16="http://schemas.microsoft.com/office/drawing/2014/main" id="{AF366B99-BDAA-AF42-A8BF-5A1236B1C178}"/>
              </a:ext>
            </a:extLst>
          </p:cNvPr>
          <p:cNvSpPr/>
          <p:nvPr/>
        </p:nvSpPr>
        <p:spPr>
          <a:xfrm>
            <a:off x="607687" y="3487964"/>
            <a:ext cx="4109938" cy="2448272"/>
          </a:xfrm>
          <a:prstGeom prst="ellipse">
            <a:avLst/>
          </a:prstGeom>
          <a:solidFill>
            <a:srgbClr val="B5C8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Personens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erfarenhet och önskemål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4A8DB91C-09ED-EA44-8BCD-2EEC1CD0DA21}"/>
              </a:ext>
            </a:extLst>
          </p:cNvPr>
          <p:cNvSpPr/>
          <p:nvPr/>
        </p:nvSpPr>
        <p:spPr>
          <a:xfrm>
            <a:off x="4426375" y="3487964"/>
            <a:ext cx="4109938" cy="2448272"/>
          </a:xfrm>
          <a:prstGeom prst="ellipse">
            <a:avLst/>
          </a:prstGeom>
          <a:solidFill>
            <a:srgbClr val="2A566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Bästa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tillgängliga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kunskap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F7A4DF4C-2CBA-5643-8462-F2E1ED9D1D3C}"/>
              </a:ext>
            </a:extLst>
          </p:cNvPr>
          <p:cNvSpPr/>
          <p:nvPr/>
        </p:nvSpPr>
        <p:spPr>
          <a:xfrm>
            <a:off x="2633820" y="1350138"/>
            <a:ext cx="3585109" cy="2448272"/>
          </a:xfrm>
          <a:prstGeom prst="ellipse">
            <a:avLst/>
          </a:prstGeom>
          <a:solidFill>
            <a:srgbClr val="D4C9B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4B89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Personens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4B89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situation samt kontextuella omständigheter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B8A33637-74D0-3147-AA93-55EEC3E451F1}"/>
              </a:ext>
            </a:extLst>
          </p:cNvPr>
          <p:cNvSpPr/>
          <p:nvPr/>
        </p:nvSpPr>
        <p:spPr>
          <a:xfrm>
            <a:off x="3130230" y="3368018"/>
            <a:ext cx="2592288" cy="967323"/>
          </a:xfrm>
          <a:prstGeom prst="ellipse">
            <a:avLst/>
          </a:prstGeom>
          <a:solidFill>
            <a:srgbClr val="C78734">
              <a:alpha val="76000"/>
            </a:srgbClr>
          </a:solidFill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A566E"/>
                </a:solidFill>
                <a:effectLst/>
                <a:uLnTx/>
                <a:uFillTx/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Professionell expertis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1F97FB25-E372-0947-A4C0-48396D38C82A}"/>
              </a:ext>
            </a:extLst>
          </p:cNvPr>
          <p:cNvSpPr/>
          <p:nvPr/>
        </p:nvSpPr>
        <p:spPr>
          <a:xfrm>
            <a:off x="5429233" y="3554290"/>
            <a:ext cx="2973730" cy="1991073"/>
          </a:xfrm>
          <a:prstGeom prst="ellipse">
            <a:avLst/>
          </a:prstGeom>
          <a:solidFill>
            <a:srgbClr val="FF00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 med hög intern validitet om enkel kausalitet</a:t>
            </a:r>
          </a:p>
        </p:txBody>
      </p:sp>
    </p:spTree>
    <p:extLst>
      <p:ext uri="{BB962C8B-B14F-4D97-AF65-F5344CB8AC3E}">
        <p14:creationId xmlns:p14="http://schemas.microsoft.com/office/powerpoint/2010/main" val="41278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3" grpId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F5B98EB-EB25-E240-956F-F15D4EE6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2332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F6D84C0-2B95-2041-9629-906EE210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508" y="548680"/>
            <a:ext cx="4400618" cy="1453932"/>
          </a:xfrm>
        </p:spPr>
        <p:txBody>
          <a:bodyPr/>
          <a:lstStyle/>
          <a:p>
            <a:r>
              <a:rPr lang="sv-SE" dirty="0"/>
              <a:t>Ser ni några problem med för mycket formaliseringar?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AF895476-CFBC-5E4C-BFF8-39A903061489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4A19E4BB-A7EB-7B4C-BDDD-749066BE4A03}"/>
              </a:ext>
            </a:extLst>
          </p:cNvPr>
          <p:cNvSpPr txBox="1">
            <a:spLocks/>
          </p:cNvSpPr>
          <p:nvPr/>
        </p:nvSpPr>
        <p:spPr bwMode="auto">
          <a:xfrm>
            <a:off x="4196886" y="3012777"/>
            <a:ext cx="5189663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Var behöver ni fler formaliseringar?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B58333DA-1903-8142-8BE6-82C8F77BD894}"/>
              </a:ext>
            </a:extLst>
          </p:cNvPr>
          <p:cNvSpPr txBox="1">
            <a:spLocks/>
          </p:cNvSpPr>
          <p:nvPr/>
        </p:nvSpPr>
        <p:spPr bwMode="auto">
          <a:xfrm>
            <a:off x="3143774" y="5408869"/>
            <a:ext cx="5189663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menti.com</a:t>
            </a: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</a:t>
            </a:r>
            <a:r>
              <a:rPr lang="sv-SE" dirty="0">
                <a:solidFill>
                  <a:prstClr val="black"/>
                </a:solidFill>
              </a:rPr>
              <a:t>31 56 41</a:t>
            </a: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7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78EF170F-021E-A54B-B680-C614AD846430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56B2959-D5CA-FA4F-878A-07A63F1A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26" y="0"/>
            <a:ext cx="457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6606BF7-85F5-1A46-BEA5-097C3A0B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1199213"/>
            <a:ext cx="7770451" cy="818843"/>
          </a:xfrm>
        </p:spPr>
        <p:txBody>
          <a:bodyPr/>
          <a:lstStyle/>
          <a:p>
            <a:r>
              <a:rPr lang="sv-SE" dirty="0"/>
              <a:t>Hur ta vara på det som ä</a:t>
            </a:r>
            <a:r>
              <a:rPr lang="sv-SE" dirty="0">
                <a:solidFill>
                  <a:schemeClr val="bg1"/>
                </a:solidFill>
              </a:rPr>
              <a:t>r gott och undvika det </a:t>
            </a:r>
            <a:r>
              <a:rPr lang="sv-SE" dirty="0"/>
              <a:t>som är problematiskt?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6D3274-4910-6745-9B25-9EA59FD34F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2" y="2233534"/>
            <a:ext cx="3220342" cy="4624466"/>
          </a:xfrm>
        </p:spPr>
        <p:txBody>
          <a:bodyPr>
            <a:normAutofit/>
          </a:bodyPr>
          <a:lstStyle/>
          <a:p>
            <a:pPr marL="216000" lvl="1" indent="0">
              <a:buNone/>
            </a:pPr>
            <a:endParaRPr lang="sv-SE" dirty="0"/>
          </a:p>
          <a:p>
            <a:pPr marL="216000" lvl="1" indent="0">
              <a:buNone/>
            </a:pPr>
            <a:r>
              <a:rPr lang="sv-SE" dirty="0"/>
              <a:t>Motståndet</a:t>
            </a:r>
          </a:p>
          <a:p>
            <a:pPr marL="216000" lvl="1" indent="0">
              <a:buNone/>
            </a:pPr>
            <a:endParaRPr lang="sv-SE" dirty="0"/>
          </a:p>
          <a:p>
            <a:pPr marL="216000" lvl="1" indent="0">
              <a:buNone/>
            </a:pPr>
            <a:r>
              <a:rPr lang="sv-SE" dirty="0"/>
              <a:t>Omfamnandet</a:t>
            </a:r>
          </a:p>
          <a:p>
            <a:pPr marL="216000" lvl="1" indent="0">
              <a:buNone/>
            </a:pPr>
            <a:endParaRPr lang="sv-SE" dirty="0"/>
          </a:p>
          <a:p>
            <a:pPr marL="216000" lvl="1" indent="0">
              <a:buNone/>
            </a:pPr>
            <a:r>
              <a:rPr lang="sv-SE" dirty="0"/>
              <a:t>Urskillning: Vad är barnet och vad är badvattnet?</a:t>
            </a:r>
          </a:p>
          <a:p>
            <a:pPr marL="216000" lvl="1" indent="0">
              <a:buNone/>
            </a:pPr>
            <a:endParaRPr lang="sv-SE" dirty="0"/>
          </a:p>
          <a:p>
            <a:pPr lvl="1">
              <a:buFont typeface="Wingdings" pitchFamily="2" charset="2"/>
              <a:buChar char="à"/>
            </a:pPr>
            <a:r>
              <a:rPr lang="sv-SE" dirty="0">
                <a:sym typeface="Wingdings" pitchFamily="2" charset="2"/>
              </a:rPr>
              <a:t> Hur gör vi det?</a:t>
            </a:r>
          </a:p>
          <a:p>
            <a:pPr marL="216000" lvl="1" indent="0">
              <a:buNone/>
            </a:pPr>
            <a:r>
              <a:rPr lang="sv-SE" dirty="0" err="1"/>
              <a:t>Theoreia</a:t>
            </a:r>
            <a:r>
              <a:rPr lang="sv-SE" dirty="0"/>
              <a:t>: Skådande. </a:t>
            </a:r>
          </a:p>
          <a:p>
            <a:pPr marL="0" indent="0">
              <a:buNone/>
            </a:pPr>
            <a:endParaRPr lang="sv-SE" dirty="0"/>
          </a:p>
          <a:p>
            <a:pPr marL="457200" indent="-457200">
              <a:buFont typeface="+mj-lt"/>
              <a:buAutoNum type="arabicPeriod"/>
            </a:pP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68B376F-877F-4245-8C6E-A66157DF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8F679D9-4963-A44C-B204-6C443D32C85E}"/>
              </a:ext>
            </a:extLst>
          </p:cNvPr>
          <p:cNvSpPr txBox="1"/>
          <p:nvPr/>
        </p:nvSpPr>
        <p:spPr>
          <a:xfrm>
            <a:off x="478170" y="6442519"/>
            <a:ext cx="409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www.flickr.com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/smilla4/27088592042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0AA4BC-89ED-A444-9231-CC5BA238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Enter</a:t>
            </a:r>
            <a:r>
              <a:rPr lang="sv-SE" dirty="0"/>
              <a:t> vetenskapsteori och tre begrepp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120CBB-73C9-7949-8576-A2EDF2FD4D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sv-SE" dirty="0"/>
              <a:t>Tre begrepp</a:t>
            </a:r>
          </a:p>
          <a:p>
            <a:pPr lvl="1"/>
            <a:r>
              <a:rPr lang="sv-SE" dirty="0"/>
              <a:t>Validitet</a:t>
            </a:r>
          </a:p>
          <a:p>
            <a:pPr lvl="1"/>
            <a:r>
              <a:rPr lang="sv-SE" dirty="0"/>
              <a:t>Kausalitet</a:t>
            </a:r>
          </a:p>
          <a:p>
            <a:pPr lvl="1"/>
            <a:r>
              <a:rPr lang="sv-SE" dirty="0"/>
              <a:t>Objektivitet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1AB8454-42F8-7F41-A7A4-41CF7F99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lang="sv-SE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9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0AA4BC-89ED-A444-9231-CC5BA238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Enter</a:t>
            </a:r>
            <a:r>
              <a:rPr lang="sv-SE" dirty="0"/>
              <a:t> vetenskapsteori och tre begrepp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1AB8454-42F8-7F41-A7A4-41CF7F99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lang="sv-SE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Höger 10">
            <a:extLst>
              <a:ext uri="{FF2B5EF4-FFF2-40B4-BE49-F238E27FC236}">
                <a16:creationId xmlns:a16="http://schemas.microsoft.com/office/drawing/2014/main" id="{24A29120-198A-BB4E-98D6-026480692A4A}"/>
              </a:ext>
            </a:extLst>
          </p:cNvPr>
          <p:cNvSpPr/>
          <p:nvPr/>
        </p:nvSpPr>
        <p:spPr>
          <a:xfrm>
            <a:off x="5428241" y="2305417"/>
            <a:ext cx="2962057" cy="1413099"/>
          </a:xfrm>
          <a:prstGeom prst="rightArrow">
            <a:avLst>
              <a:gd name="adj1" fmla="val 78777"/>
              <a:gd name="adj2" fmla="val 50000"/>
            </a:avLst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70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Kausalitet</a:t>
            </a:r>
          </a:p>
        </p:txBody>
      </p:sp>
      <p:sp>
        <p:nvSpPr>
          <p:cNvPr id="16" name="Intern lagring 15">
            <a:extLst>
              <a:ext uri="{FF2B5EF4-FFF2-40B4-BE49-F238E27FC236}">
                <a16:creationId xmlns:a16="http://schemas.microsoft.com/office/drawing/2014/main" id="{D5B07D9D-A552-7045-8F57-D03F8567F376}"/>
              </a:ext>
            </a:extLst>
          </p:cNvPr>
          <p:cNvSpPr/>
          <p:nvPr/>
        </p:nvSpPr>
        <p:spPr>
          <a:xfrm>
            <a:off x="5714074" y="4375764"/>
            <a:ext cx="2762168" cy="2142071"/>
          </a:xfrm>
          <a:prstGeom prst="flowChartInternalStorage">
            <a:avLst/>
          </a:prstGeom>
          <a:gradFill>
            <a:gsLst>
              <a:gs pos="0">
                <a:srgbClr val="A22FFF"/>
              </a:gs>
              <a:gs pos="100000">
                <a:srgbClr val="FFFF00"/>
              </a:gs>
            </a:gsLst>
            <a:lin ang="16200000" scaled="0"/>
          </a:gradFill>
          <a:ln>
            <a:solidFill>
              <a:srgbClr val="0702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Objektivitet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2800" dirty="0">
              <a:solidFill>
                <a:srgbClr val="2F2B20"/>
              </a:solidFill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7" name="Triangel 16">
            <a:extLst>
              <a:ext uri="{FF2B5EF4-FFF2-40B4-BE49-F238E27FC236}">
                <a16:creationId xmlns:a16="http://schemas.microsoft.com/office/drawing/2014/main" id="{4ACF84BF-1DAC-1C46-A89E-9368E9A0A9BF}"/>
              </a:ext>
            </a:extLst>
          </p:cNvPr>
          <p:cNvSpPr/>
          <p:nvPr/>
        </p:nvSpPr>
        <p:spPr>
          <a:xfrm>
            <a:off x="1349828" y="3135086"/>
            <a:ext cx="3294171" cy="2311713"/>
          </a:xfrm>
          <a:prstGeom prst="triangle">
            <a:avLst/>
          </a:prstGeom>
          <a:gradFill>
            <a:gsLst>
              <a:gs pos="34000">
                <a:srgbClr val="FF0000"/>
              </a:gs>
              <a:gs pos="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sz="3200" dirty="0"/>
              <a:t>Validitet</a:t>
            </a:r>
          </a:p>
        </p:txBody>
      </p:sp>
    </p:spTree>
    <p:extLst>
      <p:ext uri="{BB962C8B-B14F-4D97-AF65-F5344CB8AC3E}">
        <p14:creationId xmlns:p14="http://schemas.microsoft.com/office/powerpoint/2010/main" val="163895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0D167E-31DC-6F43-9200-B47D9CEB0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Validitet och kausalitet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68CBB5F-0946-DD42-BE28-185F56B64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1488CC-E946-D543-95BC-65126452C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sp>
        <p:nvSpPr>
          <p:cNvPr id="8" name="Höger 7">
            <a:extLst>
              <a:ext uri="{FF2B5EF4-FFF2-40B4-BE49-F238E27FC236}">
                <a16:creationId xmlns:a16="http://schemas.microsoft.com/office/drawing/2014/main" id="{D0EA918F-790F-AA4E-B4F2-255A9DA0A6C1}"/>
              </a:ext>
            </a:extLst>
          </p:cNvPr>
          <p:cNvSpPr/>
          <p:nvPr/>
        </p:nvSpPr>
        <p:spPr>
          <a:xfrm>
            <a:off x="5497943" y="3095930"/>
            <a:ext cx="2962057" cy="1413099"/>
          </a:xfrm>
          <a:prstGeom prst="rightArrow">
            <a:avLst>
              <a:gd name="adj1" fmla="val 78777"/>
              <a:gd name="adj2" fmla="val 50000"/>
            </a:avLst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70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Kausalitet</a:t>
            </a:r>
          </a:p>
        </p:txBody>
      </p:sp>
      <p:sp>
        <p:nvSpPr>
          <p:cNvPr id="9" name="Triangel 8">
            <a:extLst>
              <a:ext uri="{FF2B5EF4-FFF2-40B4-BE49-F238E27FC236}">
                <a16:creationId xmlns:a16="http://schemas.microsoft.com/office/drawing/2014/main" id="{B985CF15-A08F-E445-B68D-AB216AEB9D70}"/>
              </a:ext>
            </a:extLst>
          </p:cNvPr>
          <p:cNvSpPr/>
          <p:nvPr/>
        </p:nvSpPr>
        <p:spPr>
          <a:xfrm>
            <a:off x="1419530" y="3925599"/>
            <a:ext cx="3294171" cy="2311713"/>
          </a:xfrm>
          <a:prstGeom prst="triangle">
            <a:avLst/>
          </a:prstGeom>
          <a:gradFill>
            <a:gsLst>
              <a:gs pos="34000">
                <a:srgbClr val="FF0000"/>
              </a:gs>
              <a:gs pos="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dirty="0"/>
              <a:t>Validitet</a:t>
            </a:r>
          </a:p>
        </p:txBody>
      </p:sp>
    </p:spTree>
    <p:extLst>
      <p:ext uri="{BB962C8B-B14F-4D97-AF65-F5344CB8AC3E}">
        <p14:creationId xmlns:p14="http://schemas.microsoft.com/office/powerpoint/2010/main" val="27671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upp 91">
            <a:extLst>
              <a:ext uri="{FF2B5EF4-FFF2-40B4-BE49-F238E27FC236}">
                <a16:creationId xmlns:a16="http://schemas.microsoft.com/office/drawing/2014/main" id="{5777B112-EC9E-434F-AFA0-2BC78E386044}"/>
              </a:ext>
            </a:extLst>
          </p:cNvPr>
          <p:cNvGrpSpPr/>
          <p:nvPr/>
        </p:nvGrpSpPr>
        <p:grpSpPr>
          <a:xfrm>
            <a:off x="595368" y="390567"/>
            <a:ext cx="1517779" cy="976585"/>
            <a:chOff x="241892" y="761069"/>
            <a:chExt cx="1517779" cy="976585"/>
          </a:xfrm>
        </p:grpSpPr>
        <p:sp>
          <p:nvSpPr>
            <p:cNvPr id="93" name="Rectangle 82">
              <a:extLst>
                <a:ext uri="{FF2B5EF4-FFF2-40B4-BE49-F238E27FC236}">
                  <a16:creationId xmlns:a16="http://schemas.microsoft.com/office/drawing/2014/main" id="{DCAA7E58-602F-0E44-85E9-4CEECFF121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sv-S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Organizations</a:t>
              </a: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4" name="AutoShape 83">
              <a:extLst>
                <a:ext uri="{FF2B5EF4-FFF2-40B4-BE49-F238E27FC236}">
                  <a16:creationId xmlns:a16="http://schemas.microsoft.com/office/drawing/2014/main" id="{17AB1701-326A-6E4E-8ABD-8408399E9A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5" name="AutoShape 84">
              <a:extLst>
                <a:ext uri="{FF2B5EF4-FFF2-40B4-BE49-F238E27FC236}">
                  <a16:creationId xmlns:a16="http://schemas.microsoft.com/office/drawing/2014/main" id="{14D53EAE-3153-7442-B4F9-8213A55DE2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6" name="AutoShape 85">
              <a:extLst>
                <a:ext uri="{FF2B5EF4-FFF2-40B4-BE49-F238E27FC236}">
                  <a16:creationId xmlns:a16="http://schemas.microsoft.com/office/drawing/2014/main" id="{4276F49D-5392-544C-9559-E507E605F7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7" name="Grupp 96">
            <a:extLst>
              <a:ext uri="{FF2B5EF4-FFF2-40B4-BE49-F238E27FC236}">
                <a16:creationId xmlns:a16="http://schemas.microsoft.com/office/drawing/2014/main" id="{A33A20D0-1985-AF40-8866-29C3EABD26EC}"/>
              </a:ext>
            </a:extLst>
          </p:cNvPr>
          <p:cNvGrpSpPr/>
          <p:nvPr/>
        </p:nvGrpSpPr>
        <p:grpSpPr>
          <a:xfrm>
            <a:off x="-100614" y="1192447"/>
            <a:ext cx="1517779" cy="976585"/>
            <a:chOff x="241892" y="761069"/>
            <a:chExt cx="1517779" cy="976585"/>
          </a:xfrm>
        </p:grpSpPr>
        <p:sp>
          <p:nvSpPr>
            <p:cNvPr id="98" name="Rectangle 82">
              <a:extLst>
                <a:ext uri="{FF2B5EF4-FFF2-40B4-BE49-F238E27FC236}">
                  <a16:creationId xmlns:a16="http://schemas.microsoft.com/office/drawing/2014/main" id="{06083973-EE57-D748-B781-7357005783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41892" y="761069"/>
              <a:ext cx="1517779" cy="7773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rPr>
                <a:t> Verksamheter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" name="AutoShape 83">
              <a:extLst>
                <a:ext uri="{FF2B5EF4-FFF2-40B4-BE49-F238E27FC236}">
                  <a16:creationId xmlns:a16="http://schemas.microsoft.com/office/drawing/2014/main" id="{BCE771E5-C230-9048-AC61-84A3932DC2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1150167" y="1419892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AutoShape 84">
              <a:extLst>
                <a:ext uri="{FF2B5EF4-FFF2-40B4-BE49-F238E27FC236}">
                  <a16:creationId xmlns:a16="http://schemas.microsoft.com/office/drawing/2014/main" id="{32B70B58-D50C-F341-A18A-90D7DD2FC0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254155" y="891372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AutoShape 85">
              <a:extLst>
                <a:ext uri="{FF2B5EF4-FFF2-40B4-BE49-F238E27FC236}">
                  <a16:creationId xmlns:a16="http://schemas.microsoft.com/office/drawing/2014/main" id="{F23A8E4B-63C3-6C44-9D35-C9210756E9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1097">
              <a:off x="572537" y="1178525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3" name="AutoShape 94"/>
          <p:cNvSpPr>
            <a:spLocks noChangeArrowheads="1"/>
          </p:cNvSpPr>
          <p:nvPr/>
        </p:nvSpPr>
        <p:spPr bwMode="auto">
          <a:xfrm rot="1971097">
            <a:off x="5525971" y="3776624"/>
            <a:ext cx="522379" cy="221552"/>
          </a:xfrm>
          <a:prstGeom prst="rightArrow">
            <a:avLst>
              <a:gd name="adj1" fmla="val 50000"/>
              <a:gd name="adj2" fmla="val 765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1971097">
            <a:off x="4246300" y="3171736"/>
            <a:ext cx="544807" cy="214355"/>
          </a:xfrm>
          <a:prstGeom prst="rightArrow">
            <a:avLst>
              <a:gd name="adj1" fmla="val 50000"/>
              <a:gd name="adj2" fmla="val 770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971097">
            <a:off x="2898892" y="2594845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 rot="1971097">
            <a:off x="2095617" y="1812207"/>
            <a:ext cx="1057275" cy="904875"/>
            <a:chOff x="432" y="2352"/>
            <a:chExt cx="912" cy="1104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864" y="3073"/>
              <a:ext cx="336" cy="385"/>
              <a:chOff x="480" y="1488"/>
              <a:chExt cx="576" cy="624"/>
            </a:xfrm>
          </p:grpSpPr>
          <p:sp>
            <p:nvSpPr>
              <p:cNvPr id="56" name="AutoShape 8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AutoShape 9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AutoShape 10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AutoShape 11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AutoShape 12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AutoShape 13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AutoShape 14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AutoShape 15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AutoShape 16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AutoShape 17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AutoShape 18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16" y="2641"/>
              <a:ext cx="336" cy="385"/>
              <a:chOff x="480" y="1488"/>
              <a:chExt cx="576" cy="624"/>
            </a:xfrm>
          </p:grpSpPr>
          <p:sp>
            <p:nvSpPr>
              <p:cNvPr id="45" name="AutoShape 20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AutoShape 21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AutoShape 22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AutoShape 23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AutoShape 24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AutoShape 25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AutoShape 26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AutoShape 27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AutoShape 28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AutoShape 29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AutoShape 30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432" y="2833"/>
              <a:ext cx="336" cy="385"/>
              <a:chOff x="480" y="1488"/>
              <a:chExt cx="576" cy="624"/>
            </a:xfrm>
          </p:grpSpPr>
          <p:sp>
            <p:nvSpPr>
              <p:cNvPr id="34" name="AutoShape 32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AutoShape 33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AutoShape 34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AutoShape 35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AutoShape 36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AutoShape 37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AutoShape 38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AutoShape 39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AutoShape 40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AutoShape 41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AutoShape 42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480" y="2401"/>
              <a:ext cx="336" cy="385"/>
              <a:chOff x="480" y="1488"/>
              <a:chExt cx="576" cy="624"/>
            </a:xfrm>
          </p:grpSpPr>
          <p:sp>
            <p:nvSpPr>
              <p:cNvPr id="23" name="AutoShape 44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AutoShape 45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AutoShape 46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AutoShape 47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AutoShape 48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AutoShape 49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AutoShape 50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AutoShape 51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AutoShape 52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AutoShape 53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AutoShape 54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1008" y="2353"/>
              <a:ext cx="336" cy="385"/>
              <a:chOff x="480" y="1488"/>
              <a:chExt cx="576" cy="624"/>
            </a:xfrm>
          </p:grpSpPr>
          <p:sp>
            <p:nvSpPr>
              <p:cNvPr id="12" name="AutoShape 56"/>
              <p:cNvSpPr>
                <a:spLocks noChangeArrowheads="1"/>
              </p:cNvSpPr>
              <p:nvPr/>
            </p:nvSpPr>
            <p:spPr bwMode="auto">
              <a:xfrm>
                <a:off x="624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AutoShape 57"/>
              <p:cNvSpPr>
                <a:spLocks noChangeArrowheads="1"/>
              </p:cNvSpPr>
              <p:nvPr/>
            </p:nvSpPr>
            <p:spPr bwMode="auto">
              <a:xfrm>
                <a:off x="720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AutoShape 58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AutoShape 59"/>
              <p:cNvSpPr>
                <a:spLocks noChangeArrowheads="1"/>
              </p:cNvSpPr>
              <p:nvPr/>
            </p:nvSpPr>
            <p:spPr bwMode="auto">
              <a:xfrm>
                <a:off x="576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AutoShape 60"/>
              <p:cNvSpPr>
                <a:spLocks noChangeArrowheads="1"/>
              </p:cNvSpPr>
              <p:nvPr/>
            </p:nvSpPr>
            <p:spPr bwMode="auto">
              <a:xfrm>
                <a:off x="576" y="158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AutoShape 61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AutoShape 62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AutoShape 63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AutoShape 64"/>
              <p:cNvSpPr>
                <a:spLocks noChangeArrowheads="1"/>
              </p:cNvSpPr>
              <p:nvPr/>
            </p:nvSpPr>
            <p:spPr bwMode="auto">
              <a:xfrm>
                <a:off x="480" y="1728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AutoShape 65"/>
              <p:cNvSpPr>
                <a:spLocks noChangeArrowheads="1"/>
              </p:cNvSpPr>
              <p:nvPr/>
            </p:nvSpPr>
            <p:spPr bwMode="auto">
              <a:xfrm>
                <a:off x="576" y="1824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AutoShape 66"/>
              <p:cNvSpPr>
                <a:spLocks noChangeArrowheads="1"/>
              </p:cNvSpPr>
              <p:nvPr/>
            </p:nvSpPr>
            <p:spPr bwMode="auto">
              <a:xfrm>
                <a:off x="672" y="1920"/>
                <a:ext cx="144" cy="192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7" name="Group 67"/>
          <p:cNvGrpSpPr>
            <a:grpSpLocks/>
          </p:cNvGrpSpPr>
          <p:nvPr/>
        </p:nvGrpSpPr>
        <p:grpSpPr bwMode="auto">
          <a:xfrm rot="1971097">
            <a:off x="3451342" y="2531345"/>
            <a:ext cx="836613" cy="668337"/>
            <a:chOff x="1776" y="2448"/>
            <a:chExt cx="720" cy="816"/>
          </a:xfrm>
        </p:grpSpPr>
        <p:sp>
          <p:nvSpPr>
            <p:cNvPr id="68" name="AutoShape 68"/>
            <p:cNvSpPr>
              <a:spLocks noChangeArrowheads="1"/>
            </p:cNvSpPr>
            <p:nvPr/>
          </p:nvSpPr>
          <p:spPr bwMode="auto">
            <a:xfrm>
              <a:off x="1776" y="2448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AutoShape 69"/>
            <p:cNvSpPr>
              <a:spLocks noChangeArrowheads="1"/>
            </p:cNvSpPr>
            <p:nvPr/>
          </p:nvSpPr>
          <p:spPr bwMode="auto">
            <a:xfrm>
              <a:off x="1872" y="2544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AutoShape 70"/>
            <p:cNvSpPr>
              <a:spLocks noChangeArrowheads="1"/>
            </p:cNvSpPr>
            <p:nvPr/>
          </p:nvSpPr>
          <p:spPr bwMode="auto">
            <a:xfrm>
              <a:off x="1968" y="2640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AutoShape 71"/>
            <p:cNvSpPr>
              <a:spLocks noChangeArrowheads="1"/>
            </p:cNvSpPr>
            <p:nvPr/>
          </p:nvSpPr>
          <p:spPr bwMode="auto">
            <a:xfrm>
              <a:off x="2064" y="2736"/>
              <a:ext cx="336" cy="432"/>
            </a:xfrm>
            <a:prstGeom prst="foldedCorner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AutoShape 72"/>
            <p:cNvSpPr>
              <a:spLocks noChangeArrowheads="1"/>
            </p:cNvSpPr>
            <p:nvPr/>
          </p:nvSpPr>
          <p:spPr bwMode="auto">
            <a:xfrm>
              <a:off x="2160" y="2832"/>
              <a:ext cx="336" cy="432"/>
            </a:xfrm>
            <a:prstGeom prst="foldedCorner">
              <a:avLst>
                <a:gd name="adj" fmla="val 4018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3" name="AutoShape 73"/>
          <p:cNvSpPr>
            <a:spLocks noChangeArrowheads="1"/>
          </p:cNvSpPr>
          <p:nvPr/>
        </p:nvSpPr>
        <p:spPr bwMode="auto">
          <a:xfrm rot="1971097">
            <a:off x="4723788" y="3160299"/>
            <a:ext cx="1080847" cy="744880"/>
          </a:xfrm>
          <a:prstGeom prst="foldedCorner">
            <a:avLst>
              <a:gd name="adj" fmla="val 3044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SYSTEMATIC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REVIEWS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AutoShape 75"/>
          <p:cNvSpPr>
            <a:spLocks noChangeArrowheads="1"/>
          </p:cNvSpPr>
          <p:nvPr/>
        </p:nvSpPr>
        <p:spPr bwMode="auto">
          <a:xfrm rot="12550602">
            <a:off x="4841590" y="4063300"/>
            <a:ext cx="610857" cy="940240"/>
          </a:xfrm>
          <a:prstGeom prst="downArrowCallout">
            <a:avLst>
              <a:gd name="adj1" fmla="val 33314"/>
              <a:gd name="adj2" fmla="val 33314"/>
              <a:gd name="adj3" fmla="val 16667"/>
              <a:gd name="adj4" fmla="val 733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"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META-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ANALYSIS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Text Box 77"/>
          <p:cNvSpPr txBox="1">
            <a:spLocks noChangeArrowheads="1"/>
          </p:cNvSpPr>
          <p:nvPr/>
        </p:nvSpPr>
        <p:spPr bwMode="auto">
          <a:xfrm rot="1971097">
            <a:off x="1655324" y="2503048"/>
            <a:ext cx="739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neva CE" pitchFamily="1" charset="0"/>
                <a:ea typeface="ＭＳ Ｐゴシック" charset="0"/>
                <a:cs typeface="ＭＳ Ｐゴシック" charset="0"/>
              </a:rPr>
              <a:t>RCTs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neva CE" pitchFamily="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AutoShape 79"/>
          <p:cNvSpPr>
            <a:spLocks noChangeArrowheads="1"/>
          </p:cNvSpPr>
          <p:nvPr/>
        </p:nvSpPr>
        <p:spPr bwMode="auto">
          <a:xfrm rot="1971097">
            <a:off x="7129003" y="3926621"/>
            <a:ext cx="815975" cy="739775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tIns="144000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Manage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-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Rectangle 82"/>
          <p:cNvSpPr>
            <a:spLocks noChangeArrowheads="1"/>
          </p:cNvSpPr>
          <p:nvPr/>
        </p:nvSpPr>
        <p:spPr bwMode="auto">
          <a:xfrm rot="1971097">
            <a:off x="7536729" y="5144310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AutoShape 83"/>
          <p:cNvSpPr>
            <a:spLocks noChangeArrowheads="1"/>
          </p:cNvSpPr>
          <p:nvPr/>
        </p:nvSpPr>
        <p:spPr bwMode="auto">
          <a:xfrm rot="1971097">
            <a:off x="8475703" y="5816091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AutoShape 84"/>
          <p:cNvSpPr>
            <a:spLocks noChangeArrowheads="1"/>
          </p:cNvSpPr>
          <p:nvPr/>
        </p:nvSpPr>
        <p:spPr bwMode="auto">
          <a:xfrm rot="1971097">
            <a:off x="7587401" y="5287570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AutoShape 85"/>
          <p:cNvSpPr>
            <a:spLocks noChangeArrowheads="1"/>
          </p:cNvSpPr>
          <p:nvPr/>
        </p:nvSpPr>
        <p:spPr bwMode="auto">
          <a:xfrm rot="1971097">
            <a:off x="7901928" y="5574723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AutoShape 86"/>
          <p:cNvSpPr>
            <a:spLocks noChangeArrowheads="1"/>
          </p:cNvSpPr>
          <p:nvPr/>
        </p:nvSpPr>
        <p:spPr bwMode="auto">
          <a:xfrm rot="1971097">
            <a:off x="5964741" y="4009985"/>
            <a:ext cx="773113" cy="603250"/>
          </a:xfrm>
          <a:prstGeom prst="foldedCorner">
            <a:avLst>
              <a:gd name="adj" fmla="val 3044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GUIDELINES</a:t>
            </a:r>
          </a:p>
        </p:txBody>
      </p:sp>
      <p:sp>
        <p:nvSpPr>
          <p:cNvPr id="82" name="Rectangle 93"/>
          <p:cNvSpPr>
            <a:spLocks noChangeArrowheads="1"/>
          </p:cNvSpPr>
          <p:nvPr/>
        </p:nvSpPr>
        <p:spPr bwMode="auto">
          <a:xfrm rot="1971097">
            <a:off x="5830561" y="2572943"/>
            <a:ext cx="1315517" cy="654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e.g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. GOVERNENT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AGENCIES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AutoShape 95"/>
          <p:cNvSpPr>
            <a:spLocks noChangeArrowheads="1"/>
          </p:cNvSpPr>
          <p:nvPr/>
        </p:nvSpPr>
        <p:spPr bwMode="auto">
          <a:xfrm rot="1971097">
            <a:off x="6641505" y="4733051"/>
            <a:ext cx="1005758" cy="235003"/>
          </a:xfrm>
          <a:prstGeom prst="rightArrow">
            <a:avLst>
              <a:gd name="adj1" fmla="val 50000"/>
              <a:gd name="adj2" fmla="val 766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AutoShape 101"/>
          <p:cNvSpPr>
            <a:spLocks/>
          </p:cNvSpPr>
          <p:nvPr/>
        </p:nvSpPr>
        <p:spPr bwMode="auto">
          <a:xfrm rot="18173297">
            <a:off x="6015437" y="2434804"/>
            <a:ext cx="353676" cy="1934664"/>
          </a:xfrm>
          <a:prstGeom prst="rightBrace">
            <a:avLst>
              <a:gd name="adj1" fmla="val 321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 rot="1971097">
            <a:off x="89492" y="608669"/>
            <a:ext cx="1517779" cy="7773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Organizations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AutoShape 83"/>
          <p:cNvSpPr>
            <a:spLocks noChangeArrowheads="1"/>
          </p:cNvSpPr>
          <p:nvPr/>
        </p:nvSpPr>
        <p:spPr bwMode="auto">
          <a:xfrm rot="1971097">
            <a:off x="997767" y="1267492"/>
            <a:ext cx="346450" cy="317762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AutoShape 84"/>
          <p:cNvSpPr>
            <a:spLocks noChangeArrowheads="1"/>
          </p:cNvSpPr>
          <p:nvPr/>
        </p:nvSpPr>
        <p:spPr bwMode="auto">
          <a:xfrm rot="1971097">
            <a:off x="101755" y="738972"/>
            <a:ext cx="347628" cy="286519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AutoShape 85"/>
          <p:cNvSpPr>
            <a:spLocks noChangeArrowheads="1"/>
          </p:cNvSpPr>
          <p:nvPr/>
        </p:nvSpPr>
        <p:spPr bwMode="auto">
          <a:xfrm rot="1971097">
            <a:off x="420137" y="1026125"/>
            <a:ext cx="606876" cy="205409"/>
          </a:xfrm>
          <a:prstGeom prst="leftRightArrow">
            <a:avLst>
              <a:gd name="adj1" fmla="val 50000"/>
              <a:gd name="adj2" fmla="val 528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AutoShape 5"/>
          <p:cNvSpPr>
            <a:spLocks noChangeArrowheads="1"/>
          </p:cNvSpPr>
          <p:nvPr/>
        </p:nvSpPr>
        <p:spPr bwMode="auto">
          <a:xfrm rot="1971097">
            <a:off x="1522162" y="1619902"/>
            <a:ext cx="725488" cy="234950"/>
          </a:xfrm>
          <a:prstGeom prst="rightArrow">
            <a:avLst>
              <a:gd name="adj1" fmla="val 50000"/>
              <a:gd name="adj2" fmla="val 771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683569" y="533400"/>
            <a:ext cx="434563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Evidence-basing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”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classic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” (1992)</a:t>
            </a:r>
          </a:p>
        </p:txBody>
      </p:sp>
    </p:spTree>
    <p:extLst>
      <p:ext uri="{BB962C8B-B14F-4D97-AF65-F5344CB8AC3E}">
        <p14:creationId xmlns:p14="http://schemas.microsoft.com/office/powerpoint/2010/main" val="28909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poänger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sv-SE" dirty="0"/>
              <a:t>Goda intentioner med riktlinjer</a:t>
            </a:r>
          </a:p>
          <a:p>
            <a:r>
              <a:rPr lang="sv-SE" dirty="0"/>
              <a:t>Två problem med riktlinjer</a:t>
            </a:r>
          </a:p>
          <a:p>
            <a:r>
              <a:rPr lang="sv-SE" dirty="0"/>
              <a:t>Er respons via en liten ”</a:t>
            </a:r>
            <a:r>
              <a:rPr lang="sv-SE" dirty="0" err="1"/>
              <a:t>menti</a:t>
            </a:r>
            <a:r>
              <a:rPr lang="sv-SE" dirty="0"/>
              <a:t>”: Aspenas91</a:t>
            </a:r>
          </a:p>
          <a:p>
            <a:r>
              <a:rPr lang="sv-SE" dirty="0"/>
              <a:t>Tre begrepp för att förstå det som sker</a:t>
            </a:r>
          </a:p>
          <a:p>
            <a:r>
              <a:rPr lang="sv-SE" dirty="0"/>
              <a:t>Konsekvenser för er?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Platshållare för sidfot 3"/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ts val="0"/>
              </a:spcBef>
              <a:buFont typeface="Arial" charset="0"/>
              <a:buNone/>
              <a:defRPr/>
            </a:pPr>
            <a:r>
              <a:rPr dirty="0" err="1">
                <a:solidFill>
                  <a:prstClr val="white"/>
                </a:solidFill>
              </a:rPr>
              <a:t>Masterprogrammet</a:t>
            </a:r>
            <a:r>
              <a:rPr dirty="0">
                <a:solidFill>
                  <a:prstClr val="white"/>
                </a:solidFill>
              </a:rPr>
              <a:t> i evidensbasering</a:t>
            </a:r>
          </a:p>
        </p:txBody>
      </p:sp>
    </p:spTree>
    <p:extLst>
      <p:ext uri="{BB962C8B-B14F-4D97-AF65-F5344CB8AC3E}">
        <p14:creationId xmlns:p14="http://schemas.microsoft.com/office/powerpoint/2010/main" val="94142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200" dirty="0"/>
              <a:t>Intern validitet</a:t>
            </a:r>
            <a:endParaRPr lang="sv-SE" sz="3200" i="1" dirty="0"/>
          </a:p>
        </p:txBody>
      </p:sp>
      <p:sp>
        <p:nvSpPr>
          <p:cNvPr id="4" name="textruta 3"/>
          <p:cNvSpPr txBox="1"/>
          <p:nvPr/>
        </p:nvSpPr>
        <p:spPr>
          <a:xfrm>
            <a:off x="1273625" y="6103925"/>
            <a:ext cx="676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Mazel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och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Poolman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(2011)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should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urologists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know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evidence-based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medicine? 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Indian Journal 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Urology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27:4.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82" y="1271476"/>
            <a:ext cx="7180943" cy="44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67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När intern validitet blir kriteriet för relevans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2"/>
          </p:nvPr>
        </p:nvSpPr>
        <p:spPr>
          <a:xfrm>
            <a:off x="684000" y="4342868"/>
            <a:ext cx="7488237" cy="1334881"/>
          </a:xfrm>
        </p:spPr>
        <p:txBody>
          <a:bodyPr/>
          <a:lstStyle/>
          <a:p>
            <a:r>
              <a:rPr lang="sv-SE" dirty="0"/>
              <a:t>God forskning ska tillämpas</a:t>
            </a:r>
          </a:p>
          <a:p>
            <a:r>
              <a:rPr lang="sv-SE" i="1" dirty="0"/>
              <a:t>Bättre</a:t>
            </a:r>
            <a:r>
              <a:rPr lang="sv-SE" dirty="0"/>
              <a:t> forskning är ännu viktigare att tillämpa </a:t>
            </a:r>
          </a:p>
          <a:p>
            <a:r>
              <a:rPr lang="sv-SE" dirty="0"/>
              <a:t>Och </a:t>
            </a:r>
            <a:r>
              <a:rPr lang="sv-SE" i="1" dirty="0"/>
              <a:t>Bästa</a:t>
            </a:r>
            <a:r>
              <a:rPr lang="sv-SE" dirty="0"/>
              <a:t> tillgängliga forskningsresultat ska givetvis användas</a:t>
            </a:r>
          </a:p>
        </p:txBody>
      </p:sp>
      <p:sp>
        <p:nvSpPr>
          <p:cNvPr id="13" name="Platshållare för sidfot 3"/>
          <p:cNvSpPr txBox="1">
            <a:spLocks/>
          </p:cNvSpPr>
          <p:nvPr/>
        </p:nvSpPr>
        <p:spPr>
          <a:xfrm>
            <a:off x="7596336" y="443067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 i evidensbasering</a:t>
            </a: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ＭＳ Ｐゴシック" pitchFamily="-65" charset="-128"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0" b="88125" l="6250" r="95938"/>
                    </a14:imgEffect>
                  </a14:imgLayer>
                </a14:imgProps>
              </a:ext>
            </a:extLst>
          </a:blip>
          <a:srcRect l="6020" t="10613" r="3614" b="13066"/>
          <a:stretch/>
        </p:blipFill>
        <p:spPr>
          <a:xfrm>
            <a:off x="475051" y="2094270"/>
            <a:ext cx="2589882" cy="1640516"/>
          </a:xfrm>
          <a:prstGeom prst="rect">
            <a:avLst/>
          </a:prstGeom>
        </p:spPr>
      </p:pic>
      <p:grpSp>
        <p:nvGrpSpPr>
          <p:cNvPr id="41" name="Grupp 40"/>
          <p:cNvGrpSpPr/>
          <p:nvPr/>
        </p:nvGrpSpPr>
        <p:grpSpPr>
          <a:xfrm rot="19629632">
            <a:off x="5610351" y="3104162"/>
            <a:ext cx="1925505" cy="2207232"/>
            <a:chOff x="7129003" y="3926621"/>
            <a:chExt cx="1925505" cy="2207232"/>
          </a:xfrm>
        </p:grpSpPr>
        <p:sp>
          <p:nvSpPr>
            <p:cNvPr id="33" name="AutoShape 79"/>
            <p:cNvSpPr>
              <a:spLocks noChangeArrowheads="1"/>
            </p:cNvSpPr>
            <p:nvPr/>
          </p:nvSpPr>
          <p:spPr bwMode="auto">
            <a:xfrm rot="1971097">
              <a:off x="7129003" y="3926621"/>
              <a:ext cx="815975" cy="739775"/>
            </a:xfrm>
            <a:prstGeom prst="smileyFace">
              <a:avLst>
                <a:gd name="adj" fmla="val 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tIns="14400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lokal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LEDNING</a:t>
              </a:r>
            </a:p>
          </p:txBody>
        </p:sp>
        <p:sp>
          <p:nvSpPr>
            <p:cNvPr id="34" name="Rectangle 82"/>
            <p:cNvSpPr>
              <a:spLocks noChangeArrowheads="1"/>
            </p:cNvSpPr>
            <p:nvPr/>
          </p:nvSpPr>
          <p:spPr bwMode="auto">
            <a:xfrm rot="1971097">
              <a:off x="7536729" y="5144310"/>
              <a:ext cx="1517779" cy="777395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VERKSAMHETER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AutoShape 83"/>
            <p:cNvSpPr>
              <a:spLocks noChangeArrowheads="1"/>
            </p:cNvSpPr>
            <p:nvPr/>
          </p:nvSpPr>
          <p:spPr bwMode="auto">
            <a:xfrm rot="1971097">
              <a:off x="8475703" y="5816091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AutoShape 84"/>
            <p:cNvSpPr>
              <a:spLocks noChangeArrowheads="1"/>
            </p:cNvSpPr>
            <p:nvPr/>
          </p:nvSpPr>
          <p:spPr bwMode="auto">
            <a:xfrm rot="1971097">
              <a:off x="7587401" y="5287570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AutoShape 85"/>
            <p:cNvSpPr>
              <a:spLocks noChangeArrowheads="1"/>
            </p:cNvSpPr>
            <p:nvPr/>
          </p:nvSpPr>
          <p:spPr bwMode="auto">
            <a:xfrm rot="1971097">
              <a:off x="7901928" y="5574723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Höger 41"/>
          <p:cNvSpPr/>
          <p:nvPr/>
        </p:nvSpPr>
        <p:spPr>
          <a:xfrm rot="1559737">
            <a:off x="2926529" y="3510585"/>
            <a:ext cx="1340250" cy="169683"/>
          </a:xfrm>
          <a:prstGeom prst="rightArrow">
            <a:avLst/>
          </a:prstGeom>
          <a:solidFill>
            <a:srgbClr val="1E2D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öger 42"/>
          <p:cNvSpPr/>
          <p:nvPr/>
        </p:nvSpPr>
        <p:spPr>
          <a:xfrm rot="1559737">
            <a:off x="2712148" y="2551327"/>
            <a:ext cx="2498036" cy="73695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öger 43"/>
          <p:cNvSpPr/>
          <p:nvPr/>
        </p:nvSpPr>
        <p:spPr>
          <a:xfrm rot="1559737">
            <a:off x="2700953" y="3088835"/>
            <a:ext cx="1968028" cy="439868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CFC1734A-1527-4A45-862C-6F69F1E6F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49" y="5725592"/>
            <a:ext cx="18755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STRINGENS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(intern validitet)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”Där”</a:t>
            </a: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vers 47 Condensed Light" charset="0"/>
              <a:ea typeface="ＭＳ Ｐゴシック" charset="0"/>
              <a:cs typeface="Univers 47 Condensed Light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6966579-D92C-0C43-920D-CF85D6D1A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26" y="5727686"/>
            <a:ext cx="177984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RELEVANS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(extern validitet)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”Här”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nivers 47 Condensed Light" charset="0"/>
              <a:ea typeface="ＭＳ Ｐゴシック" charset="0"/>
              <a:cs typeface="Univers 47 Condensed Light" charset="0"/>
            </a:endParaRPr>
          </a:p>
        </p:txBody>
      </p:sp>
      <p:cxnSp>
        <p:nvCxnSpPr>
          <p:cNvPr id="17" name="Rak pil 16">
            <a:extLst>
              <a:ext uri="{FF2B5EF4-FFF2-40B4-BE49-F238E27FC236}">
                <a16:creationId xmlns:a16="http://schemas.microsoft.com/office/drawing/2014/main" id="{1DB997A9-1092-274C-8731-254CD16DCA0A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2206962" y="6264201"/>
            <a:ext cx="4189064" cy="1748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77E3E266-D39B-F946-9F1E-F02CA2FBA325}"/>
              </a:ext>
            </a:extLst>
          </p:cNvPr>
          <p:cNvSpPr txBox="1"/>
          <p:nvPr/>
        </p:nvSpPr>
        <p:spPr>
          <a:xfrm>
            <a:off x="331449" y="2245696"/>
            <a:ext cx="4012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9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2" grpId="0" animBg="1"/>
      <p:bldP spid="43" grpId="0" animBg="1"/>
      <p:bldP spid="44" grpId="0" animBg="1"/>
      <p:bldP spid="15" grpId="0"/>
      <p:bldP spid="16" grpId="0"/>
      <p:bldP spid="4" grpId="0"/>
      <p:bldP spid="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4DA344-C27A-5848-8456-372A8810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Vilken typ av kausalitet passar för </a:t>
            </a:r>
            <a:r>
              <a:rPr lang="sv-SE" dirty="0" err="1"/>
              <a:t>RCTer</a:t>
            </a:r>
            <a:r>
              <a:rPr lang="sv-SE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89B6FBC-AB24-C143-8F73-08630592EF7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sv-SE" dirty="0"/>
              <a:t>Enkel kausalitet eller komplex kausalitet?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5201C2A-7357-5E48-B7E3-DD64FE2E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lang="sv-SE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Höger 4">
            <a:extLst>
              <a:ext uri="{FF2B5EF4-FFF2-40B4-BE49-F238E27FC236}">
                <a16:creationId xmlns:a16="http://schemas.microsoft.com/office/drawing/2014/main" id="{991E3049-13D9-A441-9F4E-27DFC1258F37}"/>
              </a:ext>
            </a:extLst>
          </p:cNvPr>
          <p:cNvSpPr/>
          <p:nvPr/>
        </p:nvSpPr>
        <p:spPr>
          <a:xfrm>
            <a:off x="684000" y="3786425"/>
            <a:ext cx="1993291" cy="1111393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</a:p>
        </p:txBody>
      </p:sp>
      <p:sp>
        <p:nvSpPr>
          <p:cNvPr id="6" name="Höger 5">
            <a:extLst>
              <a:ext uri="{FF2B5EF4-FFF2-40B4-BE49-F238E27FC236}">
                <a16:creationId xmlns:a16="http://schemas.microsoft.com/office/drawing/2014/main" id="{9E76E6C2-F3F6-674F-AC63-F2C117757398}"/>
              </a:ext>
            </a:extLst>
          </p:cNvPr>
          <p:cNvSpPr/>
          <p:nvPr/>
        </p:nvSpPr>
        <p:spPr>
          <a:xfrm>
            <a:off x="5787939" y="3786425"/>
            <a:ext cx="1993291" cy="1111393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194D427-B701-4540-9B69-A6E97A554EB0}"/>
              </a:ext>
            </a:extLst>
          </p:cNvPr>
          <p:cNvSpPr/>
          <p:nvPr/>
        </p:nvSpPr>
        <p:spPr>
          <a:xfrm>
            <a:off x="2828456" y="2930828"/>
            <a:ext cx="2754047" cy="282258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öger 8">
            <a:extLst>
              <a:ext uri="{FF2B5EF4-FFF2-40B4-BE49-F238E27FC236}">
                <a16:creationId xmlns:a16="http://schemas.microsoft.com/office/drawing/2014/main" id="{751D4EB7-821B-EE4D-9A1C-5722F362D40E}"/>
              </a:ext>
            </a:extLst>
          </p:cNvPr>
          <p:cNvSpPr/>
          <p:nvPr/>
        </p:nvSpPr>
        <p:spPr>
          <a:xfrm>
            <a:off x="463241" y="2430007"/>
            <a:ext cx="7996759" cy="3816349"/>
          </a:xfrm>
          <a:prstGeom prst="rightArrow">
            <a:avLst>
              <a:gd name="adj1" fmla="val 78777"/>
              <a:gd name="adj2" fmla="val 50000"/>
            </a:avLst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70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RCT</a:t>
            </a:r>
          </a:p>
        </p:txBody>
      </p:sp>
    </p:spTree>
    <p:extLst>
      <p:ext uri="{BB962C8B-B14F-4D97-AF65-F5344CB8AC3E}">
        <p14:creationId xmlns:p14="http://schemas.microsoft.com/office/powerpoint/2010/main" val="16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 bldLvl="3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244E2C04-533D-884C-9597-D2DD7C83EF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0" name="Platshållare för bild 19">
            <a:extLst>
              <a:ext uri="{FF2B5EF4-FFF2-40B4-BE49-F238E27FC236}">
                <a16:creationId xmlns:a16="http://schemas.microsoft.com/office/drawing/2014/main" id="{AF305248-A5B2-274E-957B-421582078E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8" name="Platshållare för sidfot 1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Masterprogrammet i evidensbasering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627293" y="65524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v-SE" sz="3600" dirty="0"/>
              <a:t>Komplexa orsakssamband</a:t>
            </a:r>
          </a:p>
        </p:txBody>
      </p:sp>
      <p:sp>
        <p:nvSpPr>
          <p:cNvPr id="4" name="Höger 3"/>
          <p:cNvSpPr/>
          <p:nvPr/>
        </p:nvSpPr>
        <p:spPr>
          <a:xfrm>
            <a:off x="-60506" y="3388817"/>
            <a:ext cx="1993291" cy="1111393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 A</a:t>
            </a:r>
          </a:p>
        </p:txBody>
      </p:sp>
      <p:sp>
        <p:nvSpPr>
          <p:cNvPr id="5" name="Höger 4"/>
          <p:cNvSpPr/>
          <p:nvPr/>
        </p:nvSpPr>
        <p:spPr>
          <a:xfrm>
            <a:off x="7437641" y="3388817"/>
            <a:ext cx="1993291" cy="1111393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Effekt G</a:t>
            </a:r>
          </a:p>
        </p:txBody>
      </p:sp>
      <p:sp>
        <p:nvSpPr>
          <p:cNvPr id="6" name="Rektangel 5"/>
          <p:cNvSpPr/>
          <p:nvPr/>
        </p:nvSpPr>
        <p:spPr>
          <a:xfrm>
            <a:off x="2507123" y="2421492"/>
            <a:ext cx="4469941" cy="31178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öger 2"/>
          <p:cNvSpPr/>
          <p:nvPr/>
        </p:nvSpPr>
        <p:spPr>
          <a:xfrm>
            <a:off x="2004049" y="3803384"/>
            <a:ext cx="740869" cy="2822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öger 6"/>
          <p:cNvSpPr/>
          <p:nvPr/>
        </p:nvSpPr>
        <p:spPr>
          <a:xfrm>
            <a:off x="2897338" y="3803384"/>
            <a:ext cx="740869" cy="2822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öger 7"/>
          <p:cNvSpPr/>
          <p:nvPr/>
        </p:nvSpPr>
        <p:spPr>
          <a:xfrm>
            <a:off x="3868214" y="3803384"/>
            <a:ext cx="740869" cy="2822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öger 8"/>
          <p:cNvSpPr/>
          <p:nvPr/>
        </p:nvSpPr>
        <p:spPr>
          <a:xfrm>
            <a:off x="4812299" y="3803384"/>
            <a:ext cx="740869" cy="2822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öger 9"/>
          <p:cNvSpPr/>
          <p:nvPr/>
        </p:nvSpPr>
        <p:spPr>
          <a:xfrm>
            <a:off x="5831189" y="3803384"/>
            <a:ext cx="740869" cy="2822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öger 10"/>
          <p:cNvSpPr/>
          <p:nvPr/>
        </p:nvSpPr>
        <p:spPr>
          <a:xfrm>
            <a:off x="6724474" y="3803384"/>
            <a:ext cx="740869" cy="2822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2643310" y="3759847"/>
            <a:ext cx="20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B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564406" y="3775236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C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4523956" y="3759847"/>
            <a:ext cx="20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5473151" y="3759847"/>
            <a:ext cx="20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E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6502178" y="3759847"/>
            <a:ext cx="20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F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457200" y="5146593"/>
            <a:ext cx="204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Modererande faktorer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2139617" y="5622158"/>
            <a:ext cx="204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Medierande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faktorer</a:t>
            </a:r>
          </a:p>
        </p:txBody>
      </p:sp>
      <p:sp>
        <p:nvSpPr>
          <p:cNvPr id="25" name="Streckad höger 24"/>
          <p:cNvSpPr/>
          <p:nvPr/>
        </p:nvSpPr>
        <p:spPr>
          <a:xfrm rot="1338037">
            <a:off x="1247774" y="3048821"/>
            <a:ext cx="1066444" cy="487140"/>
          </a:xfrm>
          <a:prstGeom prst="stripedRightArrow">
            <a:avLst/>
          </a:prstGeom>
          <a:solidFill>
            <a:srgbClr val="6B92FF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ORSAK 1</a:t>
            </a:r>
          </a:p>
        </p:txBody>
      </p:sp>
      <p:sp>
        <p:nvSpPr>
          <p:cNvPr id="26" name="Streckad höger 25"/>
          <p:cNvSpPr/>
          <p:nvPr/>
        </p:nvSpPr>
        <p:spPr>
          <a:xfrm rot="20102188">
            <a:off x="1244764" y="4577074"/>
            <a:ext cx="1118825" cy="487140"/>
          </a:xfrm>
          <a:prstGeom prst="stripedRightArrow">
            <a:avLst/>
          </a:prstGeom>
          <a:solidFill>
            <a:srgbClr val="6B92FF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ORSAK 2</a:t>
            </a:r>
          </a:p>
        </p:txBody>
      </p:sp>
      <p:sp>
        <p:nvSpPr>
          <p:cNvPr id="28" name="Streckad höger 27"/>
          <p:cNvSpPr/>
          <p:nvPr/>
        </p:nvSpPr>
        <p:spPr>
          <a:xfrm rot="16200000">
            <a:off x="3323191" y="5727387"/>
            <a:ext cx="860835" cy="535996"/>
          </a:xfrm>
          <a:prstGeom prst="stripedRightArrow">
            <a:avLst/>
          </a:prstGeom>
          <a:solidFill>
            <a:srgbClr val="6B92FF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STÖD</a:t>
            </a:r>
          </a:p>
        </p:txBody>
      </p:sp>
      <p:sp>
        <p:nvSpPr>
          <p:cNvPr id="32" name="Streckad höger 31"/>
          <p:cNvSpPr/>
          <p:nvPr/>
        </p:nvSpPr>
        <p:spPr>
          <a:xfrm rot="5400000">
            <a:off x="2518227" y="1707326"/>
            <a:ext cx="786773" cy="535996"/>
          </a:xfrm>
          <a:prstGeom prst="stripedRightArrow">
            <a:avLst/>
          </a:prstGeom>
          <a:solidFill>
            <a:srgbClr val="6B92FF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STÖD</a:t>
            </a:r>
          </a:p>
        </p:txBody>
      </p:sp>
      <p:sp>
        <p:nvSpPr>
          <p:cNvPr id="27" name="Streckad höger 26"/>
          <p:cNvSpPr/>
          <p:nvPr/>
        </p:nvSpPr>
        <p:spPr>
          <a:xfrm rot="19880731">
            <a:off x="7291731" y="2621248"/>
            <a:ext cx="1244743" cy="625609"/>
          </a:xfrm>
          <a:prstGeom prst="stripedRightArrow">
            <a:avLst/>
          </a:prstGeom>
          <a:solidFill>
            <a:srgbClr val="59B55F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Effekt H</a:t>
            </a:r>
          </a:p>
        </p:txBody>
      </p:sp>
      <p:sp>
        <p:nvSpPr>
          <p:cNvPr id="29" name="Streckad höger 28"/>
          <p:cNvSpPr/>
          <p:nvPr/>
        </p:nvSpPr>
        <p:spPr>
          <a:xfrm rot="1286095">
            <a:off x="7211981" y="4545394"/>
            <a:ext cx="1305881" cy="625609"/>
          </a:xfrm>
          <a:prstGeom prst="stripedRightArrow">
            <a:avLst/>
          </a:prstGeom>
          <a:solidFill>
            <a:srgbClr val="59B55F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Effekt I</a:t>
            </a:r>
          </a:p>
        </p:txBody>
      </p:sp>
      <p:sp>
        <p:nvSpPr>
          <p:cNvPr id="31" name="Höger 30"/>
          <p:cNvSpPr/>
          <p:nvPr/>
        </p:nvSpPr>
        <p:spPr>
          <a:xfrm>
            <a:off x="-222952" y="3060693"/>
            <a:ext cx="2600837" cy="2116666"/>
          </a:xfrm>
          <a:prstGeom prst="rightArrow">
            <a:avLst/>
          </a:prstGeom>
          <a:solidFill>
            <a:srgbClr val="6B92FF"/>
          </a:solidFill>
          <a:ln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Komplex input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(ex förändring av livssituationen)</a:t>
            </a:r>
          </a:p>
        </p:txBody>
      </p:sp>
    </p:spTree>
    <p:extLst>
      <p:ext uri="{BB962C8B-B14F-4D97-AF65-F5344CB8AC3E}">
        <p14:creationId xmlns:p14="http://schemas.microsoft.com/office/powerpoint/2010/main" val="296278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1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1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1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6" grpId="0"/>
      <p:bldP spid="17" grpId="0"/>
      <p:bldP spid="24" grpId="0"/>
      <p:bldP spid="25" grpId="0" animBg="1"/>
      <p:bldP spid="26" grpId="0" animBg="1"/>
      <p:bldP spid="28" grpId="0" animBg="1"/>
      <p:bldP spid="32" grpId="0" animBg="1"/>
      <p:bldP spid="27" grpId="0" animBg="1"/>
      <p:bldP spid="29" grpId="0" animBg="1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/>
          <p:cNvGrpSpPr/>
          <p:nvPr/>
        </p:nvGrpSpPr>
        <p:grpSpPr>
          <a:xfrm>
            <a:off x="297842" y="2332050"/>
            <a:ext cx="8213786" cy="4079741"/>
            <a:chOff x="-156116" y="1398671"/>
            <a:chExt cx="9587048" cy="5239398"/>
          </a:xfrm>
        </p:grpSpPr>
        <p:sp>
          <p:nvSpPr>
            <p:cNvPr id="7" name="Höger 6"/>
            <p:cNvSpPr/>
            <p:nvPr/>
          </p:nvSpPr>
          <p:spPr>
            <a:xfrm>
              <a:off x="-60506" y="3388817"/>
              <a:ext cx="1993291" cy="1111393"/>
            </a:xfrm>
            <a:prstGeom prst="rightArrow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Intervention A</a:t>
              </a:r>
            </a:p>
          </p:txBody>
        </p:sp>
        <p:sp>
          <p:nvSpPr>
            <p:cNvPr id="8" name="Höger 7"/>
            <p:cNvSpPr/>
            <p:nvPr/>
          </p:nvSpPr>
          <p:spPr>
            <a:xfrm>
              <a:off x="7437641" y="3388817"/>
              <a:ext cx="1993291" cy="1111393"/>
            </a:xfrm>
            <a:prstGeom prst="rightArrow">
              <a:avLst/>
            </a:prstGeom>
            <a:solidFill>
              <a:srgbClr val="59B55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Effekt G</a:t>
              </a:r>
            </a:p>
          </p:txBody>
        </p:sp>
        <p:sp>
          <p:nvSpPr>
            <p:cNvPr id="9" name="Rektangel 8"/>
            <p:cNvSpPr/>
            <p:nvPr/>
          </p:nvSpPr>
          <p:spPr>
            <a:xfrm>
              <a:off x="2507123" y="2421492"/>
              <a:ext cx="4469941" cy="31178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Höger 9"/>
            <p:cNvSpPr/>
            <p:nvPr/>
          </p:nvSpPr>
          <p:spPr>
            <a:xfrm>
              <a:off x="2004049" y="3803384"/>
              <a:ext cx="740869" cy="28225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RCT 1</a:t>
              </a:r>
            </a:p>
          </p:txBody>
        </p:sp>
        <p:sp>
          <p:nvSpPr>
            <p:cNvPr id="11" name="Höger 10"/>
            <p:cNvSpPr/>
            <p:nvPr/>
          </p:nvSpPr>
          <p:spPr>
            <a:xfrm>
              <a:off x="2897338" y="3803384"/>
              <a:ext cx="740869" cy="28225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ORSAK 2</a:t>
              </a:r>
            </a:p>
          </p:txBody>
        </p:sp>
        <p:sp>
          <p:nvSpPr>
            <p:cNvPr id="12" name="Höger 11"/>
            <p:cNvSpPr/>
            <p:nvPr/>
          </p:nvSpPr>
          <p:spPr>
            <a:xfrm>
              <a:off x="3868214" y="3803384"/>
              <a:ext cx="740869" cy="28225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ORSAK 3</a:t>
              </a:r>
            </a:p>
          </p:txBody>
        </p:sp>
        <p:sp>
          <p:nvSpPr>
            <p:cNvPr id="13" name="Höger 12"/>
            <p:cNvSpPr/>
            <p:nvPr/>
          </p:nvSpPr>
          <p:spPr>
            <a:xfrm>
              <a:off x="4812299" y="3803384"/>
              <a:ext cx="740869" cy="28225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ORSAK 4</a:t>
              </a:r>
            </a:p>
          </p:txBody>
        </p:sp>
        <p:sp>
          <p:nvSpPr>
            <p:cNvPr id="14" name="Höger 13"/>
            <p:cNvSpPr/>
            <p:nvPr/>
          </p:nvSpPr>
          <p:spPr>
            <a:xfrm>
              <a:off x="5831189" y="3803384"/>
              <a:ext cx="740869" cy="28225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ORSAK 5</a:t>
              </a:r>
            </a:p>
          </p:txBody>
        </p:sp>
        <p:sp>
          <p:nvSpPr>
            <p:cNvPr id="15" name="Höger 14"/>
            <p:cNvSpPr/>
            <p:nvPr/>
          </p:nvSpPr>
          <p:spPr>
            <a:xfrm>
              <a:off x="6724474" y="3803384"/>
              <a:ext cx="740869" cy="28225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ORSAK 6</a:t>
              </a:r>
            </a:p>
          </p:txBody>
        </p:sp>
        <p:sp>
          <p:nvSpPr>
            <p:cNvPr id="16" name="textruta 15"/>
            <p:cNvSpPr txBox="1"/>
            <p:nvPr/>
          </p:nvSpPr>
          <p:spPr>
            <a:xfrm>
              <a:off x="2643310" y="3759846"/>
              <a:ext cx="203216" cy="35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B</a:t>
              </a:r>
            </a:p>
          </p:txBody>
        </p:sp>
        <p:sp>
          <p:nvSpPr>
            <p:cNvPr id="17" name="textruta 16"/>
            <p:cNvSpPr txBox="1"/>
            <p:nvPr/>
          </p:nvSpPr>
          <p:spPr>
            <a:xfrm>
              <a:off x="3564406" y="3775236"/>
              <a:ext cx="457200" cy="335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C</a:t>
              </a:r>
            </a:p>
          </p:txBody>
        </p:sp>
        <p:sp>
          <p:nvSpPr>
            <p:cNvPr id="18" name="textruta 17"/>
            <p:cNvSpPr txBox="1"/>
            <p:nvPr/>
          </p:nvSpPr>
          <p:spPr>
            <a:xfrm>
              <a:off x="4523956" y="3759846"/>
              <a:ext cx="203216" cy="35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D</a:t>
              </a:r>
            </a:p>
          </p:txBody>
        </p:sp>
        <p:sp>
          <p:nvSpPr>
            <p:cNvPr id="19" name="textruta 18"/>
            <p:cNvSpPr txBox="1"/>
            <p:nvPr/>
          </p:nvSpPr>
          <p:spPr>
            <a:xfrm>
              <a:off x="5473151" y="3759846"/>
              <a:ext cx="203216" cy="35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E</a:t>
              </a:r>
            </a:p>
          </p:txBody>
        </p:sp>
        <p:sp>
          <p:nvSpPr>
            <p:cNvPr id="20" name="textruta 19"/>
            <p:cNvSpPr txBox="1"/>
            <p:nvPr/>
          </p:nvSpPr>
          <p:spPr>
            <a:xfrm>
              <a:off x="6502178" y="3759846"/>
              <a:ext cx="203216" cy="35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F</a:t>
              </a:r>
            </a:p>
          </p:txBody>
        </p:sp>
        <p:sp>
          <p:nvSpPr>
            <p:cNvPr id="21" name="textruta 20"/>
            <p:cNvSpPr txBox="1"/>
            <p:nvPr/>
          </p:nvSpPr>
          <p:spPr>
            <a:xfrm>
              <a:off x="457200" y="5622158"/>
              <a:ext cx="2049923" cy="35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Modererande faktorer</a:t>
              </a:r>
            </a:p>
          </p:txBody>
        </p:sp>
        <p:sp>
          <p:nvSpPr>
            <p:cNvPr id="22" name="textruta 21"/>
            <p:cNvSpPr txBox="1"/>
            <p:nvPr/>
          </p:nvSpPr>
          <p:spPr>
            <a:xfrm>
              <a:off x="3423228" y="5991738"/>
              <a:ext cx="2049923" cy="35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Medierande</a:t>
              </a: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 faktorer</a:t>
              </a:r>
            </a:p>
          </p:txBody>
        </p:sp>
        <p:sp>
          <p:nvSpPr>
            <p:cNvPr id="23" name="Streckad höger 22"/>
            <p:cNvSpPr/>
            <p:nvPr/>
          </p:nvSpPr>
          <p:spPr>
            <a:xfrm rot="1338037">
              <a:off x="952635" y="2319182"/>
              <a:ext cx="1244743" cy="625609"/>
            </a:xfrm>
            <a:prstGeom prst="stripedRightArrow">
              <a:avLst/>
            </a:prstGeom>
            <a:solidFill>
              <a:srgbClr val="6B92FF"/>
            </a:solidFill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ORSAK 1</a:t>
              </a:r>
            </a:p>
          </p:txBody>
        </p:sp>
        <p:sp>
          <p:nvSpPr>
            <p:cNvPr id="24" name="Streckad höger 23"/>
            <p:cNvSpPr/>
            <p:nvPr/>
          </p:nvSpPr>
          <p:spPr>
            <a:xfrm rot="20102188">
              <a:off x="918507" y="4868625"/>
              <a:ext cx="1305881" cy="625609"/>
            </a:xfrm>
            <a:prstGeom prst="stripedRightArrow">
              <a:avLst/>
            </a:prstGeom>
            <a:solidFill>
              <a:srgbClr val="6B92FF"/>
            </a:solidFill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ORSAK 2</a:t>
              </a:r>
            </a:p>
          </p:txBody>
        </p:sp>
        <p:sp>
          <p:nvSpPr>
            <p:cNvPr id="26" name="Streckad höger 25"/>
            <p:cNvSpPr/>
            <p:nvPr/>
          </p:nvSpPr>
          <p:spPr>
            <a:xfrm rot="16200000">
              <a:off x="2634891" y="5772502"/>
              <a:ext cx="1105525" cy="625609"/>
            </a:xfrm>
            <a:prstGeom prst="stripedRightArrow">
              <a:avLst/>
            </a:prstGeom>
            <a:solidFill>
              <a:srgbClr val="6B92FF"/>
            </a:solidFill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STÖD</a:t>
              </a:r>
            </a:p>
          </p:txBody>
        </p:sp>
        <p:sp>
          <p:nvSpPr>
            <p:cNvPr id="27" name="Streckad höger 26"/>
            <p:cNvSpPr/>
            <p:nvPr/>
          </p:nvSpPr>
          <p:spPr>
            <a:xfrm rot="5400000">
              <a:off x="2389446" y="1591072"/>
              <a:ext cx="1010411" cy="625609"/>
            </a:xfrm>
            <a:prstGeom prst="stripedRightArrow">
              <a:avLst/>
            </a:prstGeom>
            <a:solidFill>
              <a:srgbClr val="6B92FF"/>
            </a:solidFill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STÖD</a:t>
              </a:r>
            </a:p>
          </p:txBody>
        </p:sp>
        <p:sp>
          <p:nvSpPr>
            <p:cNvPr id="28" name="Höger 27"/>
            <p:cNvSpPr/>
            <p:nvPr/>
          </p:nvSpPr>
          <p:spPr>
            <a:xfrm>
              <a:off x="-156116" y="2860149"/>
              <a:ext cx="2600837" cy="2116666"/>
            </a:xfrm>
            <a:prstGeom prst="rightArrow">
              <a:avLst/>
            </a:prstGeom>
            <a:solidFill>
              <a:srgbClr val="6B92FF"/>
            </a:solidFill>
            <a:ln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Komplex input (ex förändring av skolsituationen)</a:t>
              </a:r>
            </a:p>
          </p:txBody>
        </p:sp>
        <p:sp>
          <p:nvSpPr>
            <p:cNvPr id="29" name="Streckad höger 28"/>
            <p:cNvSpPr/>
            <p:nvPr/>
          </p:nvSpPr>
          <p:spPr>
            <a:xfrm rot="19880731">
              <a:off x="7291731" y="2621248"/>
              <a:ext cx="1244743" cy="625609"/>
            </a:xfrm>
            <a:prstGeom prst="stripedRightArrow">
              <a:avLst/>
            </a:prstGeom>
            <a:solidFill>
              <a:srgbClr val="59B55F"/>
            </a:solidFill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Effekt H</a:t>
              </a:r>
            </a:p>
          </p:txBody>
        </p:sp>
        <p:sp>
          <p:nvSpPr>
            <p:cNvPr id="30" name="Streckad höger 29"/>
            <p:cNvSpPr/>
            <p:nvPr/>
          </p:nvSpPr>
          <p:spPr>
            <a:xfrm rot="1286095">
              <a:off x="7211981" y="4545394"/>
              <a:ext cx="1305881" cy="625609"/>
            </a:xfrm>
            <a:prstGeom prst="stripedRightArrow">
              <a:avLst/>
            </a:prstGeom>
            <a:solidFill>
              <a:srgbClr val="59B55F"/>
            </a:solidFill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Effekt I</a:t>
              </a:r>
            </a:p>
          </p:txBody>
        </p:sp>
      </p:grpSp>
      <p:grpSp>
        <p:nvGrpSpPr>
          <p:cNvPr id="3" name="Grupp 2"/>
          <p:cNvGrpSpPr/>
          <p:nvPr/>
        </p:nvGrpSpPr>
        <p:grpSpPr>
          <a:xfrm>
            <a:off x="1217146" y="237118"/>
            <a:ext cx="6555626" cy="1778001"/>
            <a:chOff x="1217146" y="237118"/>
            <a:chExt cx="6555626" cy="1778001"/>
          </a:xfrm>
        </p:grpSpPr>
        <p:sp>
          <p:nvSpPr>
            <p:cNvPr id="5" name="Höger 4"/>
            <p:cNvSpPr/>
            <p:nvPr/>
          </p:nvSpPr>
          <p:spPr>
            <a:xfrm>
              <a:off x="5779481" y="702161"/>
              <a:ext cx="1993291" cy="1111393"/>
            </a:xfrm>
            <a:prstGeom prst="righ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Outcome</a:t>
              </a: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= 5</a:t>
              </a:r>
            </a:p>
          </p:txBody>
        </p:sp>
        <p:sp>
          <p:nvSpPr>
            <p:cNvPr id="4" name="Höger 3"/>
            <p:cNvSpPr/>
            <p:nvPr/>
          </p:nvSpPr>
          <p:spPr>
            <a:xfrm>
              <a:off x="1217146" y="702161"/>
              <a:ext cx="1993291" cy="1111393"/>
            </a:xfrm>
            <a:prstGeom prst="rightArrow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Intervention (ex medicin)</a:t>
              </a:r>
            </a:p>
          </p:txBody>
        </p:sp>
        <p:sp>
          <p:nvSpPr>
            <p:cNvPr id="6" name="Rektangel 5"/>
            <p:cNvSpPr/>
            <p:nvPr/>
          </p:nvSpPr>
          <p:spPr>
            <a:xfrm>
              <a:off x="3351554" y="237118"/>
              <a:ext cx="2240247" cy="1778001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Population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Höger 24"/>
          <p:cNvSpPr/>
          <p:nvPr/>
        </p:nvSpPr>
        <p:spPr>
          <a:xfrm>
            <a:off x="1027153" y="-130718"/>
            <a:ext cx="7484475" cy="2595676"/>
          </a:xfrm>
          <a:prstGeom prst="rightArrow">
            <a:avLst>
              <a:gd name="adj1" fmla="val 78777"/>
              <a:gd name="adj2" fmla="val 50000"/>
            </a:avLst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70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RCT</a:t>
            </a:r>
          </a:p>
        </p:txBody>
      </p:sp>
    </p:spTree>
    <p:extLst>
      <p:ext uri="{BB962C8B-B14F-4D97-AF65-F5344CB8AC3E}">
        <p14:creationId xmlns:p14="http://schemas.microsoft.com/office/powerpoint/2010/main" val="134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142 0.47163 " pathEditMode="relative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758E-6 5.0498E-7 L -0.06124 0.47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1" y="235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25" grpId="2" animBg="1"/>
      <p:bldP spid="25" grpId="3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248996"/>
            <a:ext cx="7920000" cy="792163"/>
          </a:xfrm>
        </p:spPr>
        <p:txBody>
          <a:bodyPr/>
          <a:lstStyle/>
          <a:p>
            <a:r>
              <a:rPr lang="sv-SE" dirty="0"/>
              <a:t>1. Motsättning mellan bästa kunskap och verksamhetens behov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2"/>
          </p:nvPr>
        </p:nvSpPr>
        <p:spPr>
          <a:xfrm>
            <a:off x="684000" y="4522487"/>
            <a:ext cx="7488237" cy="2335513"/>
          </a:xfrm>
        </p:spPr>
        <p:txBody>
          <a:bodyPr>
            <a:normAutofit lnSpcReduction="10000"/>
          </a:bodyPr>
          <a:lstStyle/>
          <a:p>
            <a:r>
              <a:rPr lang="sv-SE" dirty="0"/>
              <a:t>God forskning ska tillämpas</a:t>
            </a:r>
          </a:p>
          <a:p>
            <a:r>
              <a:rPr lang="sv-SE" i="1" dirty="0"/>
              <a:t>Bättre</a:t>
            </a:r>
            <a:r>
              <a:rPr lang="sv-SE" dirty="0"/>
              <a:t> forskning är ännu viktigare att tillämpa</a:t>
            </a:r>
          </a:p>
          <a:p>
            <a:r>
              <a:rPr lang="sv-SE" i="1" dirty="0"/>
              <a:t>Bästa</a:t>
            </a:r>
            <a:r>
              <a:rPr lang="sv-SE" dirty="0"/>
              <a:t> tillgängliga forskningsresultat ska användas</a:t>
            </a:r>
          </a:p>
          <a:p>
            <a:endParaRPr lang="sv-SE" dirty="0"/>
          </a:p>
          <a:p>
            <a:r>
              <a:rPr lang="sv-SE" dirty="0"/>
              <a:t>Men, vad händer om ”Bästa kunskap” inte finns, kanske inte ens forskning?</a:t>
            </a:r>
          </a:p>
        </p:txBody>
      </p:sp>
      <p:sp>
        <p:nvSpPr>
          <p:cNvPr id="13" name="Platshållare för sidfot 3"/>
          <p:cNvSpPr txBox="1">
            <a:spLocks/>
          </p:cNvSpPr>
          <p:nvPr/>
        </p:nvSpPr>
        <p:spPr>
          <a:xfrm>
            <a:off x="7596336" y="443067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 i evidensbasering</a:t>
            </a: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ＭＳ Ｐゴシック" pitchFamily="-65" charset="-128"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0" b="88125" l="6250" r="95938"/>
                    </a14:imgEffect>
                  </a14:imgLayer>
                </a14:imgProps>
              </a:ext>
            </a:extLst>
          </a:blip>
          <a:srcRect l="6020" t="10613" r="3614" b="13066"/>
          <a:stretch/>
        </p:blipFill>
        <p:spPr>
          <a:xfrm>
            <a:off x="475051" y="2273889"/>
            <a:ext cx="2589882" cy="1640516"/>
          </a:xfrm>
          <a:prstGeom prst="rect">
            <a:avLst/>
          </a:prstGeom>
        </p:spPr>
      </p:pic>
      <p:grpSp>
        <p:nvGrpSpPr>
          <p:cNvPr id="41" name="Grupp 40"/>
          <p:cNvGrpSpPr/>
          <p:nvPr/>
        </p:nvGrpSpPr>
        <p:grpSpPr>
          <a:xfrm rot="19629632">
            <a:off x="5610351" y="3283781"/>
            <a:ext cx="1925505" cy="2207232"/>
            <a:chOff x="7129003" y="3926621"/>
            <a:chExt cx="1925505" cy="2207232"/>
          </a:xfrm>
        </p:grpSpPr>
        <p:sp>
          <p:nvSpPr>
            <p:cNvPr id="33" name="AutoShape 79"/>
            <p:cNvSpPr>
              <a:spLocks noChangeArrowheads="1"/>
            </p:cNvSpPr>
            <p:nvPr/>
          </p:nvSpPr>
          <p:spPr bwMode="auto">
            <a:xfrm rot="1971097">
              <a:off x="7129003" y="3926621"/>
              <a:ext cx="815975" cy="739775"/>
            </a:xfrm>
            <a:prstGeom prst="smileyFace">
              <a:avLst>
                <a:gd name="adj" fmla="val 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tIns="14400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lokal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LEDNING</a:t>
              </a:r>
            </a:p>
          </p:txBody>
        </p:sp>
        <p:sp>
          <p:nvSpPr>
            <p:cNvPr id="34" name="Rectangle 82"/>
            <p:cNvSpPr>
              <a:spLocks noChangeArrowheads="1"/>
            </p:cNvSpPr>
            <p:nvPr/>
          </p:nvSpPr>
          <p:spPr bwMode="auto">
            <a:xfrm rot="1971097">
              <a:off x="7536729" y="5144310"/>
              <a:ext cx="1517779" cy="777395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VERKSAMHETER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AutoShape 83"/>
            <p:cNvSpPr>
              <a:spLocks noChangeArrowheads="1"/>
            </p:cNvSpPr>
            <p:nvPr/>
          </p:nvSpPr>
          <p:spPr bwMode="auto">
            <a:xfrm rot="1971097">
              <a:off x="8475703" y="5816091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AutoShape 84"/>
            <p:cNvSpPr>
              <a:spLocks noChangeArrowheads="1"/>
            </p:cNvSpPr>
            <p:nvPr/>
          </p:nvSpPr>
          <p:spPr bwMode="auto">
            <a:xfrm rot="1971097">
              <a:off x="7587401" y="5287570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AutoShape 85"/>
            <p:cNvSpPr>
              <a:spLocks noChangeArrowheads="1"/>
            </p:cNvSpPr>
            <p:nvPr/>
          </p:nvSpPr>
          <p:spPr bwMode="auto">
            <a:xfrm rot="1971097">
              <a:off x="7901928" y="5574723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Höger 41"/>
          <p:cNvSpPr/>
          <p:nvPr/>
        </p:nvSpPr>
        <p:spPr>
          <a:xfrm rot="1559737">
            <a:off x="2926529" y="3690204"/>
            <a:ext cx="1340250" cy="169683"/>
          </a:xfrm>
          <a:prstGeom prst="rightArrow">
            <a:avLst/>
          </a:prstGeom>
          <a:solidFill>
            <a:srgbClr val="1E2D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öger 42"/>
          <p:cNvSpPr/>
          <p:nvPr/>
        </p:nvSpPr>
        <p:spPr>
          <a:xfrm rot="1559737">
            <a:off x="2712148" y="2730946"/>
            <a:ext cx="2498036" cy="73695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öger 43"/>
          <p:cNvSpPr/>
          <p:nvPr/>
        </p:nvSpPr>
        <p:spPr>
          <a:xfrm rot="1559737">
            <a:off x="2700953" y="3268454"/>
            <a:ext cx="1968028" cy="439868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7E3E266-D39B-F946-9F1E-F02CA2FBA325}"/>
              </a:ext>
            </a:extLst>
          </p:cNvPr>
          <p:cNvSpPr txBox="1"/>
          <p:nvPr/>
        </p:nvSpPr>
        <p:spPr>
          <a:xfrm>
            <a:off x="331449" y="2425315"/>
            <a:ext cx="4012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ADE6162E-923E-A245-A89E-E5DD1E13F0CA}"/>
              </a:ext>
            </a:extLst>
          </p:cNvPr>
          <p:cNvSpPr/>
          <p:nvPr/>
        </p:nvSpPr>
        <p:spPr>
          <a:xfrm>
            <a:off x="2171700" y="4033157"/>
            <a:ext cx="4344618" cy="2247506"/>
          </a:xfrm>
          <a:custGeom>
            <a:avLst/>
            <a:gdLst>
              <a:gd name="connsiteX0" fmla="*/ 0 w 4344618"/>
              <a:gd name="connsiteY0" fmla="*/ 0 h 2247506"/>
              <a:gd name="connsiteX1" fmla="*/ 473529 w 4344618"/>
              <a:gd name="connsiteY1" fmla="*/ 424543 h 2247506"/>
              <a:gd name="connsiteX2" fmla="*/ 1453243 w 4344618"/>
              <a:gd name="connsiteY2" fmla="*/ 114300 h 2247506"/>
              <a:gd name="connsiteX3" fmla="*/ 2171700 w 4344618"/>
              <a:gd name="connsiteY3" fmla="*/ 506186 h 2247506"/>
              <a:gd name="connsiteX4" fmla="*/ 2090057 w 4344618"/>
              <a:gd name="connsiteY4" fmla="*/ 947057 h 2247506"/>
              <a:gd name="connsiteX5" fmla="*/ 2057400 w 4344618"/>
              <a:gd name="connsiteY5" fmla="*/ 1894114 h 2247506"/>
              <a:gd name="connsiteX6" fmla="*/ 3902529 w 4344618"/>
              <a:gd name="connsiteY6" fmla="*/ 2237014 h 2247506"/>
              <a:gd name="connsiteX7" fmla="*/ 4294414 w 4344618"/>
              <a:gd name="connsiteY7" fmla="*/ 1551214 h 2247506"/>
              <a:gd name="connsiteX8" fmla="*/ 4327071 w 4344618"/>
              <a:gd name="connsiteY8" fmla="*/ 1126672 h 22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4618" h="2247506">
                <a:moveTo>
                  <a:pt x="0" y="0"/>
                </a:moveTo>
                <a:cubicBezTo>
                  <a:pt x="115661" y="202746"/>
                  <a:pt x="231322" y="405493"/>
                  <a:pt x="473529" y="424543"/>
                </a:cubicBezTo>
                <a:cubicBezTo>
                  <a:pt x="715736" y="443593"/>
                  <a:pt x="1170215" y="100693"/>
                  <a:pt x="1453243" y="114300"/>
                </a:cubicBezTo>
                <a:cubicBezTo>
                  <a:pt x="1736272" y="127907"/>
                  <a:pt x="2065564" y="367393"/>
                  <a:pt x="2171700" y="506186"/>
                </a:cubicBezTo>
                <a:cubicBezTo>
                  <a:pt x="2277836" y="644979"/>
                  <a:pt x="2109107" y="715736"/>
                  <a:pt x="2090057" y="947057"/>
                </a:cubicBezTo>
                <a:cubicBezTo>
                  <a:pt x="2071007" y="1178378"/>
                  <a:pt x="1755321" y="1679121"/>
                  <a:pt x="2057400" y="1894114"/>
                </a:cubicBezTo>
                <a:cubicBezTo>
                  <a:pt x="2359479" y="2109107"/>
                  <a:pt x="3529693" y="2294164"/>
                  <a:pt x="3902529" y="2237014"/>
                </a:cubicBezTo>
                <a:cubicBezTo>
                  <a:pt x="4275365" y="2179864"/>
                  <a:pt x="4223657" y="1736271"/>
                  <a:pt x="4294414" y="1551214"/>
                </a:cubicBezTo>
                <a:cubicBezTo>
                  <a:pt x="4365171" y="1366157"/>
                  <a:pt x="4346121" y="1246414"/>
                  <a:pt x="4327071" y="1126672"/>
                </a:cubicBezTo>
              </a:path>
            </a:pathLst>
          </a:custGeom>
          <a:noFill/>
          <a:ln w="38100">
            <a:solidFill>
              <a:srgbClr val="00A1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" grpId="0"/>
      <p:bldP spid="4" grpId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F3A143-E466-0244-BA80-FE82E9BC99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1" y="2264230"/>
            <a:ext cx="3885226" cy="3902920"/>
          </a:xfrm>
        </p:spPr>
        <p:txBody>
          <a:bodyPr>
            <a:normAutofit fontScale="85000" lnSpcReduction="10000"/>
          </a:bodyPr>
          <a:lstStyle/>
          <a:p>
            <a:r>
              <a:rPr lang="sv-SE" dirty="0"/>
              <a:t>Vi vill ha valid och relevant kunskap! </a:t>
            </a:r>
          </a:p>
          <a:p>
            <a:r>
              <a:rPr lang="sv-SE" dirty="0"/>
              <a:t>Vi vill förstå orsakssamband!</a:t>
            </a:r>
          </a:p>
          <a:p>
            <a:r>
              <a:rPr lang="sv-SE" dirty="0"/>
              <a:t>Bias är problematisk och renodling underlättar validitet i studier. </a:t>
            </a:r>
          </a:p>
          <a:p>
            <a:r>
              <a:rPr lang="sv-SE" dirty="0"/>
              <a:t>Men… </a:t>
            </a:r>
          </a:p>
          <a:p>
            <a:r>
              <a:rPr lang="sv-SE" dirty="0">
                <a:solidFill>
                  <a:srgbClr val="FF0000"/>
                </a:solidFill>
              </a:rPr>
              <a:t>Stringenta studier </a:t>
            </a:r>
            <a:r>
              <a:rPr lang="sv-SE" dirty="0">
                <a:solidFill>
                  <a:schemeClr val="tx1"/>
                </a:solidFill>
              </a:rPr>
              <a:t>som </a:t>
            </a:r>
            <a:r>
              <a:rPr lang="sv-SE" dirty="0">
                <a:solidFill>
                  <a:srgbClr val="FF0000"/>
                </a:solidFill>
              </a:rPr>
              <a:t>minimerar bias</a:t>
            </a:r>
            <a:r>
              <a:rPr lang="sv-SE" dirty="0"/>
              <a:t> är inte alltid det samma som </a:t>
            </a:r>
            <a:r>
              <a:rPr lang="sv-SE" dirty="0">
                <a:solidFill>
                  <a:srgbClr val="1E2DC0"/>
                </a:solidFill>
              </a:rPr>
              <a:t>relevans</a:t>
            </a:r>
            <a:r>
              <a:rPr lang="sv-SE" dirty="0"/>
              <a:t>. </a:t>
            </a:r>
          </a:p>
          <a:p>
            <a:r>
              <a:rPr lang="sv-SE" dirty="0">
                <a:solidFill>
                  <a:srgbClr val="1E2DC0"/>
                </a:solidFill>
              </a:rPr>
              <a:t>Relevans </a:t>
            </a:r>
            <a:r>
              <a:rPr lang="sv-SE" dirty="0"/>
              <a:t>kräver ibland fler </a:t>
            </a:r>
            <a:r>
              <a:rPr lang="sv-SE" dirty="0">
                <a:solidFill>
                  <a:srgbClr val="1E2DC0"/>
                </a:solidFill>
              </a:rPr>
              <a:t>lokala faktorer</a:t>
            </a:r>
            <a:r>
              <a:rPr lang="sv-SE" dirty="0"/>
              <a:t>.</a:t>
            </a:r>
          </a:p>
          <a:p>
            <a:r>
              <a:rPr lang="sv-SE" dirty="0"/>
              <a:t>Ibland är vi ute efter mer komplexa orsakssamband, men studierna täcker inte alltid in dem.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DD98F5-DDD1-C649-9249-3B26D37EA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3E3FD55-3507-2E44-9F1E-F4883C42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26" y="0"/>
            <a:ext cx="4572000" cy="6858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19DC3CD-B3CD-AA48-9E66-8F0E5A73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33" y="1199213"/>
            <a:ext cx="7770451" cy="818843"/>
          </a:xfrm>
        </p:spPr>
        <p:txBody>
          <a:bodyPr/>
          <a:lstStyle/>
          <a:p>
            <a:r>
              <a:rPr lang="sv-SE" dirty="0"/>
              <a:t>Hur ta vara på det som ä</a:t>
            </a:r>
            <a:r>
              <a:rPr lang="sv-SE" dirty="0">
                <a:solidFill>
                  <a:schemeClr val="bg1"/>
                </a:solidFill>
              </a:rPr>
              <a:t>r gott och undvika det </a:t>
            </a:r>
            <a:r>
              <a:rPr lang="sv-SE" dirty="0"/>
              <a:t>som är problematiskt?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68B16C-0F6E-6B44-86A5-CBA85E7B6615}"/>
              </a:ext>
            </a:extLst>
          </p:cNvPr>
          <p:cNvSpPr txBox="1"/>
          <p:nvPr/>
        </p:nvSpPr>
        <p:spPr>
          <a:xfrm>
            <a:off x="478170" y="6442519"/>
            <a:ext cx="409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www.flickr.com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/smilla4/27088592042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2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0D167E-31DC-6F43-9200-B47D9CEB0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objektivitet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68CBB5F-0946-DD42-BE28-185F56B64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1488CC-E946-D543-95BC-65126452C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sp>
        <p:nvSpPr>
          <p:cNvPr id="6" name="Intern lagring 5">
            <a:extLst>
              <a:ext uri="{FF2B5EF4-FFF2-40B4-BE49-F238E27FC236}">
                <a16:creationId xmlns:a16="http://schemas.microsoft.com/office/drawing/2014/main" id="{19D7DE48-24A4-EE4B-ADDC-5859F79918D0}"/>
              </a:ext>
            </a:extLst>
          </p:cNvPr>
          <p:cNvSpPr/>
          <p:nvPr/>
        </p:nvSpPr>
        <p:spPr>
          <a:xfrm>
            <a:off x="5293160" y="3418200"/>
            <a:ext cx="2762168" cy="2142071"/>
          </a:xfrm>
          <a:prstGeom prst="flowChartInternalStorage">
            <a:avLst/>
          </a:prstGeom>
          <a:gradFill>
            <a:gsLst>
              <a:gs pos="0">
                <a:srgbClr val="A22FFF"/>
              </a:gs>
              <a:gs pos="100000">
                <a:srgbClr val="FFFF00"/>
              </a:gs>
            </a:gsLst>
            <a:lin ang="16200000" scaled="0"/>
          </a:gradFill>
          <a:ln>
            <a:solidFill>
              <a:srgbClr val="0702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Objektivitet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2800" dirty="0">
              <a:solidFill>
                <a:srgbClr val="2F2B20"/>
              </a:solidFill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3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1248996"/>
            <a:ext cx="7920000" cy="792163"/>
          </a:xfrm>
        </p:spPr>
        <p:txBody>
          <a:bodyPr/>
          <a:lstStyle/>
          <a:p>
            <a:r>
              <a:rPr lang="sv-SE" dirty="0"/>
              <a:t>1. Motsättning mellan bästa kunskap och verksamhetens behov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2"/>
          </p:nvPr>
        </p:nvSpPr>
        <p:spPr>
          <a:xfrm>
            <a:off x="684000" y="4522487"/>
            <a:ext cx="7488237" cy="2335513"/>
          </a:xfrm>
        </p:spPr>
        <p:txBody>
          <a:bodyPr>
            <a:normAutofit/>
          </a:bodyPr>
          <a:lstStyle/>
          <a:p>
            <a:r>
              <a:rPr lang="sv-SE" dirty="0"/>
              <a:t>God forskning ska tillämpas</a:t>
            </a:r>
          </a:p>
          <a:p>
            <a:r>
              <a:rPr lang="sv-SE" i="1" dirty="0"/>
              <a:t>Bättre</a:t>
            </a:r>
            <a:r>
              <a:rPr lang="sv-SE" dirty="0"/>
              <a:t> forskning är ännu viktigare att tillämpa</a:t>
            </a:r>
          </a:p>
          <a:p>
            <a:r>
              <a:rPr lang="sv-SE" i="1" dirty="0"/>
              <a:t>Bästa</a:t>
            </a:r>
            <a:r>
              <a:rPr lang="sv-SE" dirty="0"/>
              <a:t> tillgängliga forskningsresultat ska användas</a:t>
            </a:r>
          </a:p>
          <a:p>
            <a:endParaRPr lang="sv-SE" dirty="0"/>
          </a:p>
        </p:txBody>
      </p:sp>
      <p:sp>
        <p:nvSpPr>
          <p:cNvPr id="13" name="Platshållare för sidfot 3"/>
          <p:cNvSpPr txBox="1">
            <a:spLocks/>
          </p:cNvSpPr>
          <p:nvPr/>
        </p:nvSpPr>
        <p:spPr>
          <a:xfrm>
            <a:off x="7596336" y="443067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 i evidensbasering</a:t>
            </a: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ＭＳ Ｐゴシック" pitchFamily="-65" charset="-128"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0" b="88125" l="6250" r="95938"/>
                    </a14:imgEffect>
                  </a14:imgLayer>
                </a14:imgProps>
              </a:ext>
            </a:extLst>
          </a:blip>
          <a:srcRect l="6020" t="10613" r="3614" b="13066"/>
          <a:stretch/>
        </p:blipFill>
        <p:spPr>
          <a:xfrm>
            <a:off x="475051" y="2273889"/>
            <a:ext cx="2589882" cy="1640516"/>
          </a:xfrm>
          <a:prstGeom prst="rect">
            <a:avLst/>
          </a:prstGeom>
        </p:spPr>
      </p:pic>
      <p:grpSp>
        <p:nvGrpSpPr>
          <p:cNvPr id="41" name="Grupp 40"/>
          <p:cNvGrpSpPr/>
          <p:nvPr/>
        </p:nvGrpSpPr>
        <p:grpSpPr>
          <a:xfrm rot="19629632">
            <a:off x="5610351" y="3283781"/>
            <a:ext cx="1925505" cy="2207232"/>
            <a:chOff x="7129003" y="3926621"/>
            <a:chExt cx="1925505" cy="2207232"/>
          </a:xfrm>
        </p:grpSpPr>
        <p:sp>
          <p:nvSpPr>
            <p:cNvPr id="33" name="AutoShape 79"/>
            <p:cNvSpPr>
              <a:spLocks noChangeArrowheads="1"/>
            </p:cNvSpPr>
            <p:nvPr/>
          </p:nvSpPr>
          <p:spPr bwMode="auto">
            <a:xfrm rot="1971097">
              <a:off x="7129003" y="3926621"/>
              <a:ext cx="815975" cy="739775"/>
            </a:xfrm>
            <a:prstGeom prst="smileyFace">
              <a:avLst>
                <a:gd name="adj" fmla="val 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tIns="14400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lokal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LEDNING</a:t>
              </a:r>
            </a:p>
          </p:txBody>
        </p:sp>
        <p:sp>
          <p:nvSpPr>
            <p:cNvPr id="34" name="Rectangle 82"/>
            <p:cNvSpPr>
              <a:spLocks noChangeArrowheads="1"/>
            </p:cNvSpPr>
            <p:nvPr/>
          </p:nvSpPr>
          <p:spPr bwMode="auto">
            <a:xfrm rot="1971097">
              <a:off x="7536729" y="5144310"/>
              <a:ext cx="1517779" cy="777395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VERKSAMHETER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AutoShape 83"/>
            <p:cNvSpPr>
              <a:spLocks noChangeArrowheads="1"/>
            </p:cNvSpPr>
            <p:nvPr/>
          </p:nvSpPr>
          <p:spPr bwMode="auto">
            <a:xfrm rot="1971097">
              <a:off x="8475703" y="5816091"/>
              <a:ext cx="346450" cy="317762"/>
            </a:xfrm>
            <a:prstGeom prst="smileyFace">
              <a:avLst>
                <a:gd name="adj" fmla="val -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AutoShape 84"/>
            <p:cNvSpPr>
              <a:spLocks noChangeArrowheads="1"/>
            </p:cNvSpPr>
            <p:nvPr/>
          </p:nvSpPr>
          <p:spPr bwMode="auto">
            <a:xfrm rot="1971097">
              <a:off x="7587401" y="5287570"/>
              <a:ext cx="347628" cy="286519"/>
            </a:xfrm>
            <a:prstGeom prst="smileyFace">
              <a:avLst>
                <a:gd name="adj" fmla="val 4653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AutoShape 85"/>
            <p:cNvSpPr>
              <a:spLocks noChangeArrowheads="1"/>
            </p:cNvSpPr>
            <p:nvPr/>
          </p:nvSpPr>
          <p:spPr bwMode="auto">
            <a:xfrm rot="1971097">
              <a:off x="7901928" y="5574723"/>
              <a:ext cx="606876" cy="205409"/>
            </a:xfrm>
            <a:prstGeom prst="leftRightArrow">
              <a:avLst>
                <a:gd name="adj1" fmla="val 50000"/>
                <a:gd name="adj2" fmla="val 52820"/>
              </a:avLst>
            </a:prstGeom>
            <a:solidFill>
              <a:srgbClr val="4F81BD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Höger 41"/>
          <p:cNvSpPr/>
          <p:nvPr/>
        </p:nvSpPr>
        <p:spPr>
          <a:xfrm rot="1559737">
            <a:off x="2926529" y="3690204"/>
            <a:ext cx="1340250" cy="169683"/>
          </a:xfrm>
          <a:prstGeom prst="rightArrow">
            <a:avLst/>
          </a:prstGeom>
          <a:solidFill>
            <a:srgbClr val="1E2D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öger 42"/>
          <p:cNvSpPr/>
          <p:nvPr/>
        </p:nvSpPr>
        <p:spPr>
          <a:xfrm rot="1559737">
            <a:off x="2712148" y="2730946"/>
            <a:ext cx="2498036" cy="73695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öger 43"/>
          <p:cNvSpPr/>
          <p:nvPr/>
        </p:nvSpPr>
        <p:spPr>
          <a:xfrm rot="1559737">
            <a:off x="2700953" y="3268454"/>
            <a:ext cx="1968028" cy="439868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7E3E266-D39B-F946-9F1E-F02CA2FBA325}"/>
              </a:ext>
            </a:extLst>
          </p:cNvPr>
          <p:cNvSpPr txBox="1"/>
          <p:nvPr/>
        </p:nvSpPr>
        <p:spPr>
          <a:xfrm>
            <a:off x="331449" y="2425315"/>
            <a:ext cx="4012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Kunskap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ADE6162E-923E-A245-A89E-E5DD1E13F0CA}"/>
              </a:ext>
            </a:extLst>
          </p:cNvPr>
          <p:cNvSpPr/>
          <p:nvPr/>
        </p:nvSpPr>
        <p:spPr>
          <a:xfrm>
            <a:off x="2171700" y="4033157"/>
            <a:ext cx="4344618" cy="2247506"/>
          </a:xfrm>
          <a:custGeom>
            <a:avLst/>
            <a:gdLst>
              <a:gd name="connsiteX0" fmla="*/ 0 w 4344618"/>
              <a:gd name="connsiteY0" fmla="*/ 0 h 2247506"/>
              <a:gd name="connsiteX1" fmla="*/ 473529 w 4344618"/>
              <a:gd name="connsiteY1" fmla="*/ 424543 h 2247506"/>
              <a:gd name="connsiteX2" fmla="*/ 1453243 w 4344618"/>
              <a:gd name="connsiteY2" fmla="*/ 114300 h 2247506"/>
              <a:gd name="connsiteX3" fmla="*/ 2171700 w 4344618"/>
              <a:gd name="connsiteY3" fmla="*/ 506186 h 2247506"/>
              <a:gd name="connsiteX4" fmla="*/ 2090057 w 4344618"/>
              <a:gd name="connsiteY4" fmla="*/ 947057 h 2247506"/>
              <a:gd name="connsiteX5" fmla="*/ 2057400 w 4344618"/>
              <a:gd name="connsiteY5" fmla="*/ 1894114 h 2247506"/>
              <a:gd name="connsiteX6" fmla="*/ 3902529 w 4344618"/>
              <a:gd name="connsiteY6" fmla="*/ 2237014 h 2247506"/>
              <a:gd name="connsiteX7" fmla="*/ 4294414 w 4344618"/>
              <a:gd name="connsiteY7" fmla="*/ 1551214 h 2247506"/>
              <a:gd name="connsiteX8" fmla="*/ 4327071 w 4344618"/>
              <a:gd name="connsiteY8" fmla="*/ 1126672 h 22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4618" h="2247506">
                <a:moveTo>
                  <a:pt x="0" y="0"/>
                </a:moveTo>
                <a:cubicBezTo>
                  <a:pt x="115661" y="202746"/>
                  <a:pt x="231322" y="405493"/>
                  <a:pt x="473529" y="424543"/>
                </a:cubicBezTo>
                <a:cubicBezTo>
                  <a:pt x="715736" y="443593"/>
                  <a:pt x="1170215" y="100693"/>
                  <a:pt x="1453243" y="114300"/>
                </a:cubicBezTo>
                <a:cubicBezTo>
                  <a:pt x="1736272" y="127907"/>
                  <a:pt x="2065564" y="367393"/>
                  <a:pt x="2171700" y="506186"/>
                </a:cubicBezTo>
                <a:cubicBezTo>
                  <a:pt x="2277836" y="644979"/>
                  <a:pt x="2109107" y="715736"/>
                  <a:pt x="2090057" y="947057"/>
                </a:cubicBezTo>
                <a:cubicBezTo>
                  <a:pt x="2071007" y="1178378"/>
                  <a:pt x="1755321" y="1679121"/>
                  <a:pt x="2057400" y="1894114"/>
                </a:cubicBezTo>
                <a:cubicBezTo>
                  <a:pt x="2359479" y="2109107"/>
                  <a:pt x="3529693" y="2294164"/>
                  <a:pt x="3902529" y="2237014"/>
                </a:cubicBezTo>
                <a:cubicBezTo>
                  <a:pt x="4275365" y="2179864"/>
                  <a:pt x="4223657" y="1736271"/>
                  <a:pt x="4294414" y="1551214"/>
                </a:cubicBezTo>
                <a:cubicBezTo>
                  <a:pt x="4365171" y="1366157"/>
                  <a:pt x="4346121" y="1246414"/>
                  <a:pt x="4327071" y="1126672"/>
                </a:cubicBezTo>
              </a:path>
            </a:pathLst>
          </a:custGeom>
          <a:noFill/>
          <a:ln w="38100">
            <a:solidFill>
              <a:srgbClr val="00A1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" grpId="0"/>
      <p:bldP spid="4" grpId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F5B98EB-EB25-E240-956F-F15D4EE6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2332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F6D84C0-2B95-2041-9629-906EE210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2" y="1263868"/>
            <a:ext cx="4400618" cy="1453932"/>
          </a:xfrm>
        </p:spPr>
        <p:txBody>
          <a:bodyPr/>
          <a:lstStyle/>
          <a:p>
            <a:r>
              <a:rPr lang="sv-SE" dirty="0"/>
              <a:t>Känner ni igen er i den här beskrivningen?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AF895476-CFBC-5E4C-BFF8-39A903061489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4A19E4BB-A7EB-7B4C-BDDD-749066BE4A03}"/>
              </a:ext>
            </a:extLst>
          </p:cNvPr>
          <p:cNvSpPr txBox="1">
            <a:spLocks/>
          </p:cNvSpPr>
          <p:nvPr/>
        </p:nvSpPr>
        <p:spPr bwMode="auto">
          <a:xfrm>
            <a:off x="4298486" y="3008767"/>
            <a:ext cx="5189663" cy="22597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Var ser ni problem med överdrivet fokus på intern validitet och formaliseringar?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3FA682A-AD1E-9346-A9A5-C2CFECB80165}"/>
              </a:ext>
            </a:extLst>
          </p:cNvPr>
          <p:cNvSpPr txBox="1">
            <a:spLocks/>
          </p:cNvSpPr>
          <p:nvPr/>
        </p:nvSpPr>
        <p:spPr bwMode="auto">
          <a:xfrm>
            <a:off x="2874837" y="5559534"/>
            <a:ext cx="5189663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menti.com</a:t>
            </a: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</a:t>
            </a:r>
            <a:r>
              <a:rPr lang="sv-SE" dirty="0">
                <a:solidFill>
                  <a:prstClr val="black"/>
                </a:solidFill>
              </a:rPr>
              <a:t>21 72 87</a:t>
            </a:r>
            <a:r>
              <a:rPr kumimoji="0" lang="sv-S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3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>
              <a:latin typeface="Arial" charset="0"/>
              <a:ea typeface="ＭＳ Ｐゴシック" charset="0"/>
            </a:endParaRPr>
          </a:p>
        </p:txBody>
      </p:sp>
      <p:pic>
        <p:nvPicPr>
          <p:cNvPr id="35843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9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48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833422-D491-134C-A3A2-BD73F086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ta vara på kraften i evidensbasering utan att snubbla på problemen?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4CAA0D7-5053-8244-8D67-685620917A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0" y="2650210"/>
            <a:ext cx="7488237" cy="3516940"/>
          </a:xfrm>
        </p:spPr>
        <p:txBody>
          <a:bodyPr/>
          <a:lstStyle/>
          <a:p>
            <a:r>
              <a:rPr lang="sv-SE" dirty="0">
                <a:solidFill>
                  <a:srgbClr val="FF0000"/>
                </a:solidFill>
              </a:rPr>
              <a:t>Intern validitet (stringens)</a:t>
            </a:r>
            <a:r>
              <a:rPr lang="sv-SE" dirty="0"/>
              <a:t> </a:t>
            </a:r>
            <a:r>
              <a:rPr lang="sv-SE" dirty="0">
                <a:sym typeface="Wingdings" pitchFamily="2" charset="2"/>
              </a:rPr>
              <a:t> </a:t>
            </a:r>
            <a:r>
              <a:rPr lang="sv-SE" dirty="0">
                <a:solidFill>
                  <a:srgbClr val="1E2DC0"/>
                </a:solidFill>
                <a:sym typeface="Wingdings" pitchFamily="2" charset="2"/>
              </a:rPr>
              <a:t>relevans</a:t>
            </a:r>
            <a:endParaRPr lang="sv-SE" dirty="0">
              <a:solidFill>
                <a:srgbClr val="7030A0"/>
              </a:solidFill>
            </a:endParaRPr>
          </a:p>
          <a:p>
            <a:r>
              <a:rPr lang="sv-SE" dirty="0">
                <a:solidFill>
                  <a:srgbClr val="7030A0"/>
                </a:solidFill>
              </a:rPr>
              <a:t>Formaliseringar och... </a:t>
            </a:r>
            <a:r>
              <a:rPr lang="sv-SE" sz="2400" b="1" dirty="0">
                <a:solidFill>
                  <a:srgbClr val="FFC000"/>
                </a:solidFill>
              </a:rPr>
              <a:t>bedömningar</a:t>
            </a:r>
            <a:endParaRPr lang="sv-SE" dirty="0">
              <a:solidFill>
                <a:srgbClr val="FF0000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ECCFDB7-FC85-2547-BD4A-5C44A290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/>
                <a:ea typeface="ＭＳ Ｐゴシック" pitchFamily="-65" charset="-128"/>
                <a:cs typeface="+mn-cs"/>
              </a:rPr>
              <a:t>Institutionen för filosofi, lingvistik och vetenskapsteori &amp;  Masterprogrammet i evidensbasering</a:t>
            </a: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5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833422-D491-134C-A3A2-BD73F086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ta vara på kraften i evidensbasering utan att snubbla på problemen?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4CAA0D7-5053-8244-8D67-685620917A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0" y="2650210"/>
            <a:ext cx="7488237" cy="3516940"/>
          </a:xfrm>
        </p:spPr>
        <p:txBody>
          <a:bodyPr/>
          <a:lstStyle/>
          <a:p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Intern validitet (stringens) 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relevans</a:t>
            </a:r>
            <a:endParaRPr lang="sv-SE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v-SE" dirty="0">
                <a:solidFill>
                  <a:srgbClr val="7030A0"/>
                </a:solidFill>
              </a:rPr>
              <a:t>Formaliseringar och... </a:t>
            </a:r>
            <a:r>
              <a:rPr lang="sv-SE" sz="2400" b="1" dirty="0">
                <a:solidFill>
                  <a:srgbClr val="FFC000"/>
                </a:solidFill>
              </a:rPr>
              <a:t>bedömningar</a:t>
            </a:r>
            <a:endParaRPr lang="sv-SE" dirty="0">
              <a:solidFill>
                <a:srgbClr val="FF0000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ECCFDB7-FC85-2547-BD4A-5C44A290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Narrow"/>
                <a:ea typeface="ＭＳ Ｐゴシック" pitchFamily="-65" charset="-128"/>
                <a:cs typeface="+mn-cs"/>
              </a:rPr>
              <a:t>Institutionen för filosofi, lingvistik och vetenskapsteori &amp;  Masterprogrammet i evidensbasering</a:t>
            </a: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r="70542"/>
          <a:stretch/>
        </p:blipFill>
        <p:spPr>
          <a:xfrm>
            <a:off x="5760767" y="1270674"/>
            <a:ext cx="737592" cy="722269"/>
          </a:xfrm>
          <a:prstGeom prst="rect">
            <a:avLst/>
          </a:prstGeom>
        </p:spPr>
      </p:pic>
      <p:cxnSp>
        <p:nvCxnSpPr>
          <p:cNvPr id="2" name="Rak pil 1"/>
          <p:cNvCxnSpPr/>
          <p:nvPr/>
        </p:nvCxnSpPr>
        <p:spPr>
          <a:xfrm>
            <a:off x="4238625" y="765175"/>
            <a:ext cx="0" cy="5483225"/>
          </a:xfrm>
          <a:prstGeom prst="straightConnector1">
            <a:avLst/>
          </a:prstGeom>
          <a:ln w="57150" cmpd="sng">
            <a:solidFill>
              <a:srgbClr val="7AA7CE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8" y="850550"/>
            <a:ext cx="682509" cy="68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166" y="1420290"/>
            <a:ext cx="1147936" cy="1376748"/>
          </a:xfrm>
          <a:prstGeom prst="rect">
            <a:avLst/>
          </a:prstGeom>
        </p:spPr>
      </p:pic>
      <p:pic>
        <p:nvPicPr>
          <p:cNvPr id="9" name="Picture 13" descr="EPPI-Centr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76" y="948411"/>
            <a:ext cx="1152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30" y="1338851"/>
            <a:ext cx="1002870" cy="1237558"/>
          </a:xfrm>
          <a:prstGeom prst="rect">
            <a:avLst/>
          </a:prstGeom>
        </p:spPr>
      </p:pic>
      <p:sp>
        <p:nvSpPr>
          <p:cNvPr id="3" name="textruta 11"/>
          <p:cNvSpPr txBox="1">
            <a:spLocks noChangeArrowheads="1"/>
          </p:cNvSpPr>
          <p:nvPr/>
        </p:nvSpPr>
        <p:spPr bwMode="auto">
          <a:xfrm>
            <a:off x="3168673" y="5713395"/>
            <a:ext cx="2706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FORMALISERINGAR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5047" y="1652839"/>
            <a:ext cx="911649" cy="911649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9"/>
          <a:srcRect r="62368"/>
          <a:stretch/>
        </p:blipFill>
        <p:spPr>
          <a:xfrm>
            <a:off x="8266696" y="873130"/>
            <a:ext cx="838631" cy="905341"/>
          </a:xfrm>
          <a:prstGeom prst="rect">
            <a:avLst/>
          </a:prstGeom>
        </p:spPr>
      </p:pic>
      <p:pic>
        <p:nvPicPr>
          <p:cNvPr id="1026" name="Picture 2" descr="Folkhälsomyndigheten">
            <a:extLst>
              <a:ext uri="{FF2B5EF4-FFF2-40B4-BE49-F238E27FC236}">
                <a16:creationId xmlns:a16="http://schemas.microsoft.com/office/drawing/2014/main" id="{F27353CA-3556-0441-8BC5-A7F552F62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7"/>
          <a:stretch/>
        </p:blipFill>
        <p:spPr bwMode="auto">
          <a:xfrm>
            <a:off x="3304614" y="886180"/>
            <a:ext cx="952524" cy="9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cialstyrelsens logotyp">
            <a:hlinkClick r:id="rId11" tooltip="Startsida Socialstyrelsen.se"/>
            <a:extLst>
              <a:ext uri="{FF2B5EF4-FFF2-40B4-BE49-F238E27FC236}">
                <a16:creationId xmlns:a16="http://schemas.microsoft.com/office/drawing/2014/main" id="{4DE2424D-84D6-D542-AD66-B475892D7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92" r="75187" b="1"/>
          <a:stretch/>
        </p:blipFill>
        <p:spPr bwMode="auto">
          <a:xfrm>
            <a:off x="4672657" y="1191805"/>
            <a:ext cx="882337" cy="7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1732047" y="5935132"/>
            <a:ext cx="55374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CC07"/>
              </a:solidFill>
              <a:effectLst/>
              <a:uLnTx/>
              <a:uFillTx/>
              <a:latin typeface="Univers 47 Condensed Light" charset="0"/>
              <a:ea typeface="ＭＳ Ｐゴシック" charset="0"/>
              <a:cs typeface="Univers 47 Condensed Light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7"/>
                </a:solidFill>
                <a:effectLst/>
                <a:uLnTx/>
                <a:uFillTx/>
                <a:latin typeface="Univers 47 Condensed Light" charset="0"/>
                <a:ea typeface="ＭＳ Ｐゴシック" charset="0"/>
                <a:cs typeface="Univers 47 Condensed Light" charset="0"/>
              </a:rPr>
              <a:t>INDIVIDUELLA BEDÖMNINGAR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FFCC07"/>
              </a:solidFill>
              <a:effectLst/>
              <a:uLnTx/>
              <a:uFillTx/>
              <a:latin typeface="Univers 47 Condensed Light" charset="0"/>
              <a:ea typeface="ＭＳ Ｐゴシック" charset="0"/>
              <a:cs typeface="Univers 47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C -0.00625 -0.00255 -0.01267 -0.0044 -0.01858 -0.00741 C -0.02656 -0.01204 -0.04288 -0.03519 -0.04809 -0.04445 C -0.04965 -0.05047 -0.05226 -0.05602 -0.05364 -0.06181 C -0.05868 -0.08195 -0.06024 -0.10556 -0.06302 -0.12593 C -0.0618 -0.1375 -0.06128 -0.14931 -0.0592 -0.16042 C -0.05781 -0.16875 -0.05087 -0.17153 -0.04635 -0.17523 C -0.03594 -0.18426 -0.02517 -0.18773 -0.01302 -0.19005 C -0.00312 -0.18936 0.00677 -0.18982 0.01667 -0.18773 C 0.02448 -0.18611 0.03142 -0.15255 0.03333 -0.14329 C 0.03264 -0.13357 0.03333 -0.12338 0.03142 -0.11366 C 0.03073 -0.11088 0.02778 -0.10996 0.02587 -0.10857 C 0.01702 -0.10324 0.01024 -0.10023 0.00191 -0.0963 C -0.01979 -0.09908 -0.01667 -0.1007 -0.03333 -0.10625 C -0.04167 -0.11736 -0.04757 -0.12963 -0.05746 -0.1382 C -0.0625 -0.14838 -0.07031 -0.17037 -0.07031 -0.17037 C -0.0743 -0.20023 -0.07448 -0.19422 -0.06858 -0.2419 C -0.0684 -0.24445 -0.0658 -0.24514 -0.06476 -0.24699 C -0.06267 -0.25186 -0.06146 -0.25718 -0.0592 -0.26181 C -0.05538 -0.27037 -0.04844 -0.2757 -0.04444 -0.28403 C -0.03802 -0.29861 -0.02986 -0.30533 -0.02031 -0.31598 C -0.01371 -0.32361 -0.00868 -0.33172 3.33333E-6 -0.33588 C 0.00469 -0.33843 0.00972 -0.33912 0.01476 -0.34074 C 0.0184 -0.33912 0.0224 -0.33866 0.02587 -0.33588 C 0.03229 -0.33056 0.03715 -0.30324 0.0408 -0.29375 C 0.03941 -0.28889 0.03993 -0.28241 0.03698 -0.27894 C 0.03212 -0.27361 0.02448 -0.27639 0.01858 -0.27408 C 0.00139 -0.25926 0.01267 -0.26667 -0.02969 -0.27662 C -0.05069 -0.28172 -0.0592 -0.30996 -0.06858 -0.33079 C -0.07101 -0.34422 -0.07413 -0.35695 -0.07587 -0.37037 C -0.07535 -0.38287 -0.07639 -0.39561 -0.07413 -0.40741 C -0.07413 -0.40787 -0.06094 -0.41574 -0.05746 -0.41736 C -0.03819 -0.42848 -0.03923 -0.4257 -0.0092 -0.42963 C -0.00295 -0.42917 0.02587 -0.44098 0.02587 -0.41968 C 0.02587 -0.40116 0.02691 -0.3926 0.01476 -0.38264 C 0.01163 -0.38033 0.00868 -0.37732 0.00556 -0.37523 C 0.00191 -0.37315 -0.00555 -0.37037 -0.00555 -0.37037 C -0.0158 -0.37153 -0.02882 -0.36713 -0.03698 -0.37778 C -0.04375 -0.38658 -0.05364 -0.40741 -0.05364 -0.40741 C -0.05608 -0.4169 -0.05937 -0.425 -0.06111 -0.43449 C -0.06059 -0.45348 -0.06146 -0.47269 -0.0592 -0.49144 C -0.05851 -0.49885 -0.0533 -0.50417 -0.05191 -0.51111 C -0.04878 -0.52778 -0.04288 -0.56343 -0.03333 -0.57292 C -0.01944 -0.58704 -0.00573 -0.60232 0.01111 -0.60996 C 0.01667 -0.60834 0.02274 -0.6088 0.02778 -0.60486 C 0.03386 -0.60023 0.03281 -0.58982 0.03524 -0.58264 C 0.03767 -0.57477 0.04132 -0.56621 0.04445 -0.55811 C 0.0441 -0.55463 0.04115 -0.52824 0.03698 -0.52338 C 0.03264 -0.51898 0.01146 -0.5088 0.00556 -0.50625 C -0.01198 -0.50764 -0.02361 -0.5044 -0.03698 -0.51598 C -0.04323 -0.52848 -0.04653 -0.53681 -0.05 -0.5507 C -0.05312 -0.57824 -0.05382 -0.57662 -0.05 -0.61482 C -0.04965 -0.61852 -0.04757 -0.62153 -0.04635 -0.62477 C -0.03368 -0.66436 -0.0243 -0.68334 0.0092 -0.69375 C 0.01528 -0.69213 0.02535 -0.69676 0.02778 -0.68889 C 0.03594 -0.66204 0.03299 -0.63912 0.01667 -0.63218 C 0.0092 -0.63311 0.00156 -0.63264 -0.00555 -0.63449 C -0.01736 -0.63773 -0.02048 -0.66065 -0.02587 -0.67153 C -0.02535 -0.68565 -0.02639 -0.7 -0.02413 -0.71366 C -0.02378 -0.71667 -0.02031 -0.71667 -0.01858 -0.71852 C -0.01667 -0.72084 -0.01476 -0.72338 -0.01302 -0.72593 C -0.01163 -0.72824 -0.01094 -0.73125 -0.0092 -0.73334 C -0.00764 -0.73542 -0.00364 -0.7382 -0.00364 -0.7382 " pathEditMode="relative" ptsTypes="ffffffffffffffffffffffffffffffffffffffffffffffffffffffffffffffA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73796 L -0.00833 0.09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4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4" grpId="0"/>
      <p:bldP spid="4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ubrik 1"/>
          <p:cNvSpPr>
            <a:spLocks noGrp="1"/>
          </p:cNvSpPr>
          <p:nvPr>
            <p:ph type="title"/>
          </p:nvPr>
        </p:nvSpPr>
        <p:spPr>
          <a:xfrm>
            <a:off x="457200" y="883406"/>
            <a:ext cx="7859216" cy="990600"/>
          </a:xfrm>
        </p:spPr>
        <p:txBody>
          <a:bodyPr/>
          <a:lstStyle/>
          <a:p>
            <a:pPr algn="ctr"/>
            <a:r>
              <a:rPr lang="sv-SE" sz="2800" b="1" dirty="0">
                <a:ea typeface="ＭＳ Ｐゴシック" charset="-128"/>
              </a:rPr>
              <a:t>Blandning…</a:t>
            </a:r>
          </a:p>
        </p:txBody>
      </p:sp>
      <p:sp>
        <p:nvSpPr>
          <p:cNvPr id="14338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304803" y="2048938"/>
            <a:ext cx="7027333" cy="3581400"/>
          </a:xfrm>
        </p:spPr>
        <p:txBody>
          <a:bodyPr/>
          <a:lstStyle/>
          <a:p>
            <a:r>
              <a:rPr lang="sv-SE" sz="2600" dirty="0">
                <a:latin typeface="Arial" pitchFamily="34" charset="0"/>
                <a:ea typeface="ＭＳ Ｐゴシック" charset="-128"/>
              </a:rPr>
              <a:t>Evidensen kompletteras ständigt med det som är icke-evidens, men dock (förhoppningsvis) kompetens. </a:t>
            </a:r>
          </a:p>
          <a:p>
            <a:pPr marL="0" indent="0">
              <a:buNone/>
            </a:pPr>
            <a:r>
              <a:rPr lang="sv-SE" sz="2000" dirty="0"/>
              <a:t>”</a:t>
            </a:r>
            <a:r>
              <a:rPr lang="sv-SE" sz="2000" dirty="0" err="1"/>
              <a:t>Ställningstaganden</a:t>
            </a:r>
            <a:r>
              <a:rPr lang="sv-SE" sz="2000" dirty="0"/>
              <a:t> som bygger </a:t>
            </a:r>
            <a:r>
              <a:rPr lang="sv-SE" sz="2000" dirty="0" err="1"/>
              <a:t>pa</a:t>
            </a:r>
            <a:r>
              <a:rPr lang="sv-SE" sz="2000" dirty="0"/>
              <a:t>̊ </a:t>
            </a:r>
            <a:r>
              <a:rPr lang="sv-SE" sz="2000" dirty="0" err="1"/>
              <a:t>bästa</a:t>
            </a:r>
            <a:r>
              <a:rPr lang="sv-SE" sz="2000" dirty="0"/>
              <a:t> </a:t>
            </a:r>
            <a:r>
              <a:rPr lang="sv-SE" sz="2000" dirty="0" err="1"/>
              <a:t>tillgängliga</a:t>
            </a:r>
            <a:r>
              <a:rPr lang="sv-SE" sz="2000" dirty="0"/>
              <a:t> kunskap blir inte </a:t>
            </a:r>
            <a:r>
              <a:rPr lang="sv-SE" sz="2000" dirty="0" err="1"/>
              <a:t>bättre</a:t>
            </a:r>
            <a:r>
              <a:rPr lang="sv-SE" sz="2000" dirty="0"/>
              <a:t> </a:t>
            </a:r>
            <a:r>
              <a:rPr lang="sv-SE" sz="2000" dirty="0" err="1"/>
              <a:t>än</a:t>
            </a:r>
            <a:r>
              <a:rPr lang="sv-SE" sz="2000" dirty="0"/>
              <a:t> den underliggande kunskapen och </a:t>
            </a:r>
            <a:r>
              <a:rPr lang="sv-SE" sz="2000" b="1" dirty="0" err="1"/>
              <a:t>omdömet</a:t>
            </a:r>
            <a:r>
              <a:rPr lang="sv-SE" sz="2000" b="1" dirty="0"/>
              <a:t> hos dem som hanterar den</a:t>
            </a:r>
            <a:r>
              <a:rPr lang="sv-SE" sz="2000" dirty="0"/>
              <a:t>” (Socialstyrelsen 2012 </a:t>
            </a:r>
            <a:r>
              <a:rPr lang="sv-SE" sz="2000" i="1" dirty="0"/>
              <a:t>Förslag till nationell modell för kunskapsstyrning</a:t>
            </a:r>
            <a:r>
              <a:rPr lang="sv-SE" sz="2000" dirty="0"/>
              <a:t>) </a:t>
            </a:r>
          </a:p>
          <a:p>
            <a:endParaRPr lang="sv-SE" sz="2600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14339" name="Bildobjekt 8" descr="LO_FILINGVET_left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319" y="-1"/>
            <a:ext cx="2418348" cy="34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 bldLvl="3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028700"/>
            <a:ext cx="4038600" cy="47879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1739900"/>
            <a:ext cx="5080000" cy="33782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999" y="1219200"/>
            <a:ext cx="7357533" cy="990600"/>
          </a:xfrm>
        </p:spPr>
        <p:txBody>
          <a:bodyPr/>
          <a:lstStyle/>
          <a:p>
            <a:r>
              <a:rPr lang="sv-SE" sz="2800" dirty="0">
                <a:solidFill>
                  <a:srgbClr val="000000"/>
                </a:solidFill>
              </a:rPr>
              <a:t>Empiriska studier av teknik och vetenskap 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1143000" y="2499316"/>
            <a:ext cx="6705600" cy="3347927"/>
          </a:xfrm>
        </p:spPr>
        <p:txBody>
          <a:bodyPr/>
          <a:lstStyle/>
          <a:p>
            <a:r>
              <a:rPr lang="sv-SE" sz="2400" dirty="0"/>
              <a:t>Central poäng i studier av teknik och vetenskap sedan 1970-talet (STS)</a:t>
            </a:r>
          </a:p>
          <a:p>
            <a:pPr lvl="1"/>
            <a:r>
              <a:rPr lang="sv-SE" sz="2400" dirty="0"/>
              <a:t>Formaliseringar och kvantifieringar kan inte göras utan tyst, personlig och social kunskap.</a:t>
            </a:r>
          </a:p>
          <a:p>
            <a:pPr marL="0" indent="0">
              <a:buNone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6474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nkebubbla 4"/>
          <p:cNvSpPr/>
          <p:nvPr/>
        </p:nvSpPr>
        <p:spPr>
          <a:xfrm>
            <a:off x="306387" y="575733"/>
            <a:ext cx="8702145" cy="5300133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Bedömningar &amp; omdöme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Tyst kunskap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Klinisk expertis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Intuition eller magkänsla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Fronesis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och klokhet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3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nkebubbla 4"/>
          <p:cNvSpPr/>
          <p:nvPr/>
        </p:nvSpPr>
        <p:spPr>
          <a:xfrm>
            <a:off x="306387" y="575733"/>
            <a:ext cx="8702145" cy="5300133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Bedömningar &amp; omdöme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Tyst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kunskap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Klinisk expertis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Intuition eller magkänsla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Fronesis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och klokhet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765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1735" y="-270933"/>
            <a:ext cx="10735333" cy="71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44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7393394-68C4-1442-B558-EAFC04C1D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81"/>
          <a:stretch/>
        </p:blipFill>
        <p:spPr>
          <a:xfrm>
            <a:off x="519396" y="1184224"/>
            <a:ext cx="7739432" cy="53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ubrik 1"/>
          <p:cNvSpPr>
            <a:spLocks noGrp="1"/>
          </p:cNvSpPr>
          <p:nvPr>
            <p:ph type="title"/>
          </p:nvPr>
        </p:nvSpPr>
        <p:spPr>
          <a:xfrm>
            <a:off x="169333" y="771999"/>
            <a:ext cx="8790435" cy="990600"/>
          </a:xfrm>
        </p:spPr>
        <p:txBody>
          <a:bodyPr/>
          <a:lstStyle/>
          <a:p>
            <a:pPr algn="ctr"/>
            <a:r>
              <a:rPr lang="sv-SE" sz="2400" b="1" dirty="0">
                <a:latin typeface="Arial" pitchFamily="34" charset="0"/>
                <a:ea typeface="ＭＳ Ｐゴシック" charset="-128"/>
              </a:rPr>
              <a:t>Vår tes (Sager &amp; Bohlin 2011): </a:t>
            </a:r>
            <a:br>
              <a:rPr lang="sv-SE" sz="2400" b="1" dirty="0">
                <a:latin typeface="Arial" pitchFamily="34" charset="0"/>
                <a:ea typeface="ＭＳ Ｐゴシック" charset="-128"/>
              </a:rPr>
            </a:br>
            <a:r>
              <a:rPr lang="sv-SE" sz="2400" b="1" dirty="0">
                <a:latin typeface="Arial" pitchFamily="34" charset="0"/>
                <a:ea typeface="ＭＳ Ｐゴシック" charset="-128"/>
              </a:rPr>
              <a:t>Formaliseringar och bedömningar i ett samspel</a:t>
            </a:r>
          </a:p>
        </p:txBody>
      </p:sp>
      <p:pic>
        <p:nvPicPr>
          <p:cNvPr id="14339" name="Bildobjekt 8" descr="LO_FILINGVET_leftCMY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306388"/>
            <a:ext cx="3619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143" y="2554478"/>
            <a:ext cx="3333007" cy="249975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6" b="89431" l="9800" r="89978">
                        <a14:foregroundMark x1="49666" y1="19106" x2="49666" y2="19106"/>
                        <a14:foregroundMark x1="37416" y1="21138" x2="49666" y2="4472"/>
                        <a14:foregroundMark x1="57684" y1="15447" x2="51002" y2="2846"/>
                        <a14:foregroundMark x1="14031" y1="69106" x2="10245" y2="80488"/>
                        <a14:backgroundMark x1="58575" y1="15447" x2="50334" y2="284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36920" y="2790111"/>
            <a:ext cx="4122849" cy="225884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5305778" y="4884903"/>
            <a:ext cx="333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800277" y="2935111"/>
            <a:ext cx="330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Intern lagring 14"/>
          <p:cNvSpPr/>
          <p:nvPr/>
        </p:nvSpPr>
        <p:spPr>
          <a:xfrm>
            <a:off x="5305778" y="1901346"/>
            <a:ext cx="3653990" cy="3669725"/>
          </a:xfrm>
          <a:prstGeom prst="flowChartInternalStorage">
            <a:avLst/>
          </a:prstGeom>
          <a:noFill/>
          <a:ln>
            <a:solidFill>
              <a:srgbClr val="0702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Formaliseringar av olika typ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PICO-sökningar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Databaser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MeSH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-termer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Metaanalys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Granskningsmallar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Riktlinjer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Nationella prioriteringsmodellen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CONSORT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DECIDE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" name="Tankebubbla 6"/>
          <p:cNvSpPr/>
          <p:nvPr/>
        </p:nvSpPr>
        <p:spPr>
          <a:xfrm>
            <a:off x="457201" y="2554478"/>
            <a:ext cx="3945468" cy="2876719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Bedömningar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Tyst kunskap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Kliniskt omdöme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Expertis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Kompetens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5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 0.00695 -0.04288 0.00718 -0.06336 0.01644 C -0.07361 0.0257 -0.06076 0.01505 -0.07725 0.02269 C -0.07899 0.02338 -0.0802 0.0257 -0.08177 0.02685 C -0.08975 0.03125 -0.10034 0.0331 -0.10816 0.03912 C -0.11406 0.04329 -0.11701 0.04861 -0.12343 0.05139 C -0.12951 0.0632 -0.13524 0.06065 -0.14513 0.06598 C -0.15763 0.07223 -0.17066 0.07662 -0.18368 0.08033 C -0.19132 0.08519 -0.19861 0.0882 -0.20677 0.09051 C -0.21579 0.0963 -0.22621 0.09861 -0.23611 0.10093 C -0.25052 0.11343 -0.23194 0.09792 -0.24548 0.10695 C -0.26232 0.11783 -0.23611 0.10301 -0.25468 0.11736 C -0.25659 0.11875 -0.25902 0.11852 -0.26093 0.11945 C -0.26788 0.12223 -0.27395 0.12801 -0.2809 0.12963 C -0.29236 0.13218 -0.28715 0.13056 -0.29635 0.1338 C -0.30503 0.14144 -0.30694 0.14283 -0.31649 0.14607 C -0.32291 0.17454 -0.30104 0.15973 -0.2809 0.15857 C -0.27048 0.15371 -0.26024 0.14931 -0.25 0.14398 C -0.24704 0.14236 -0.24357 0.14236 -0.24079 0.14005 C -0.23454 0.13426 -0.22517 0.12871 -0.2177 0.12547 C -0.21041 0.11829 -0.20156 0.11435 -0.19444 0.10695 C -0.18593 0.09769 -0.18402 0.08982 -0.17291 0.08658 C -0.15937 0.05926 -0.11979 0.06667 -0.10191 0.06598 C -0.08628 0.06389 -0.06458 0.06042 -0.04947 0.05348 C -0.04427 0.05093 -0.03941 0.04769 -0.03402 0.04537 C -0.03107 0.04398 -0.0276 0.04352 -0.02482 0.04121 C -0.0217 0.03843 -0.01545 0.03287 -0.01545 0.03287 C -0.01354 0.02871 -0.01145 0.02454 -0.00937 0.0206 C -0.0085 0.01829 -0.00798 0.01551 -0.00625 0.01435 C -0.00468 0.01297 -0.0026 0.0125 -0.00156 0.01042 C -0.00034 0.00718 -0.00052 0.00348 0 0 Z " pathEditMode="relative" ptsTypes="fffffffffffffffffffffffffffffff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 0.00695 -0.04288 0.00718 -0.06336 0.01644 C -0.07361 0.0257 -0.06076 0.01505 -0.07725 0.02269 C -0.07899 0.02338 -0.0802 0.0257 -0.08177 0.02685 C -0.08975 0.03125 -0.10034 0.0331 -0.10816 0.03912 C -0.11406 0.04329 -0.11701 0.04861 -0.12343 0.05139 C -0.12951 0.0632 -0.13524 0.06065 -0.14513 0.06598 C -0.15763 0.07223 -0.17066 0.07662 -0.18368 0.08033 C -0.19132 0.08519 -0.19861 0.0882 -0.20677 0.09051 C -0.21579 0.0963 -0.22621 0.09861 -0.23611 0.10093 C -0.25052 0.11343 -0.23194 0.09792 -0.24548 0.10695 C -0.26232 0.11783 -0.23611 0.10301 -0.25468 0.11736 C -0.25659 0.11875 -0.25902 0.11852 -0.26093 0.11945 C -0.26788 0.12223 -0.27395 0.12801 -0.2809 0.12963 C -0.29236 0.13218 -0.28715 0.13056 -0.29635 0.1338 C -0.30503 0.14144 -0.30694 0.14283 -0.31649 0.14607 C -0.32291 0.17454 -0.30104 0.15973 -0.2809 0.15857 C -0.27048 0.15371 -0.26024 0.14931 -0.25 0.14398 C -0.24704 0.14236 -0.24357 0.14236 -0.24079 0.14005 C -0.23454 0.13426 -0.22517 0.12871 -0.2177 0.12547 C -0.21041 0.11829 -0.20156 0.11435 -0.19444 0.10695 C -0.18593 0.09769 -0.18402 0.08982 -0.17291 0.08658 C -0.15937 0.05926 -0.11979 0.06667 -0.10191 0.06598 C -0.08628 0.06389 -0.06458 0.06042 -0.04947 0.05348 C -0.04427 0.05093 -0.03941 0.04769 -0.03402 0.04537 C -0.03107 0.04398 -0.0276 0.04352 -0.02482 0.04121 C -0.0217 0.03843 -0.01545 0.03287 -0.01545 0.03287 C -0.01354 0.02871 -0.01145 0.02454 -0.00937 0.0206 C -0.0085 0.01829 -0.00798 0.01551 -0.00625 0.01435 C -0.00468 0.01297 -0.0026 0.0125 -0.00156 0.01042 C -0.00034 0.00718 -0.00052 0.00348 0 0 Z " pathEditMode="relative" ptsTypes="fffffffffffffffffffffffffffffff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3000" accel="5000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animMotion origin="layout" path="M 0 0 C 0.00556 -0.00394 0.01146 -0.00486 0.01701 -0.00833 C 0.02639 -0.01458 0.0342 -0.01991 0.04479 -0.02269 C 0.05955 -0.03264 0.0408 -0.0213 0.06024 -0.0287 C 0.06788 -0.03171 0.07517 -0.03704 0.08333 -0.03912 C 0.09566 -0.04282 0.10816 -0.04398 0.12049 -0.04931 C 0.13438 -0.06227 0.11267 -0.04352 0.13281 -0.05556 C 0.13715 -0.05833 0.14028 -0.06435 0.14514 -0.06574 C 0.15938 -0.07014 0.17378 -0.08032 0.18837 -0.08241 C 0.19444 -0.08357 0.20069 -0.0838 0.20694 -0.08426 C 0.22014 -0.09352 0.23819 -0.09352 0.25313 -0.09676 C 0.26753 -0.10463 0.28403 -0.10532 0.29948 -0.10695 C 0.30503 -0.10949 0.30885 -0.11343 0.31493 -0.11528 C 0.32118 -0.11968 0.32743 -0.12014 0.33333 -0.12546 C 0.34149 -0.12477 0.35122 -0.12963 0.35816 -0.12338 C 0.36736 -0.11528 0.35156 -0.09745 0.34722 -0.09468 C 0.33003 -0.08472 0.32656 -0.08727 0.31181 -0.08032 C 0.29861 -0.07454 0.28524 -0.06968 0.2717 -0.06574 C 0.26701 -0.06204 0.25833 -0.05764 0.25313 -0.05556 C 0.24792 -0.0537 0.23767 -0.05139 0.23767 -0.05139 C 0.23021 -0.04468 0.22153 -0.04491 0.21302 -0.0412 C 0.17934 -0.02755 0.14479 -0.01713 0.10972 -0.01227 C 0.10816 -0.01157 0.1066 -0.01065 0.10503 -0.01019 C 0.10139 -0.00949 0.09774 -0.00972 0.09427 -0.00833 C 0.09201 -0.00764 0.0901 -0.00532 0.08802 -0.00417 C 0.08073 -0.0007 0.07656 0 0.06944 0.00208 C 0.05868 0.00787 0.04688 0.00926 0.03559 0.01227 C 0.03142 0.01319 0.02726 0.01343 0.02326 0.01435 C 0.01944 0.01505 0.0125 0.01852 0.0125 0.01852 " pathEditMode="relative" ptsTypes="ffffffffffffffffffffffffffff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44444E-6 C 0.07275 0.00903 0.14966 -0.03102 0.21667 -0.06667 C 0.23456 -0.07639 0.25313 -0.0919 0.27223 -0.09885 C 0.29601 -0.10787 0.32153 -0.10278 0.34636 -0.10371 C 0.38022 -0.1125 0.40643 -0.11667 0.4389 -0.1382 C 0.46338 -0.15463 0.45296 -0.15047 0.46858 -0.15556 C 0.47414 -0.16065 0.47865 -0.16829 0.48525 -0.17037 C 0.49341 -0.17338 0.49983 -0.17778 0.50747 -0.18264 C 0.51598 -0.18866 0.52518 -0.19051 0.53334 -0.19746 C 0.50105 -0.20486 0.47761 -0.20047 0.44272 -0.19746 C 0.41494 -0.17338 0.39515 -0.18334 0.35556 -0.18033 C 0.33508 -0.1757 0.31442 -0.17315 0.29445 -0.16551 C 0.27969 -0.15417 0.26806 -0.15162 0.25192 -0.1456 C 0.24185 -0.14213 0.23143 -0.13959 0.22223 -0.13334 C 0.20452 -0.12153 0.21285 -0.12477 0.19827 -0.12107 C 0.18525 -0.10834 0.16806 -0.10185 0.15383 -0.09144 C 0.14862 -0.08773 0.1441 -0.08241 0.1389 -0.07894 C 0.13351 -0.0757 0.12744 -0.075 0.12223 -0.07153 C 0.09862 -0.05718 0.1224 -0.06597 0.10192 -0.05672 C 0.08369 -0.04885 0.06442 -0.04398 0.04827 -0.02963 C 0.04011 -0.01412 0.03039 -0.02037 0.01858 -0.01482 C 0.01216 -0.0088 0.0073 -0.00347 5.27778E-6 4.44444E-6 Z " pathEditMode="relative" ptsTypes="ffffffffffffffffffffff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3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63 0.00208 -0.02066 0.00625 -0.0316 0.00995 C -0.04722 0.01505 -0.05816 0.01551 -0.07413 0.01736 C -0.17292 0.04306 -0.14809 0.025 -0.3408 0.02708 C -0.36997 0.03495 -0.39601 0.05347 -0.42413 0.06412 C -0.4342 0.06782 -0.43906 0.07616 -0.44636 0.08634 C -0.44774 0.08796 -0.45 0.09143 -0.45 0.09143 C -0.45382 0.10602 -0.44913 0.09236 -0.45747 0.1037 C -0.4599 0.10671 -0.46458 0.11667 -0.46667 0.12106 C -0.46736 0.125 -0.46754 0.1294 -0.46858 0.13333 C -0.46945 0.13588 -0.47222 0.13773 -0.47222 0.14074 C -0.47292 0.15393 -0.47153 0.16713 -0.47049 0.18032 C -0.46979 0.18958 -0.46771 0.1912 -0.46493 0.2 C -0.46198 0.20972 -0.46285 0.21643 -0.45556 0.22222 C -0.45486 0.22268 -0.44167 0.22662 -0.4408 0.22708 C -0.42986 0.23056 -0.41979 0.2338 -0.40938 0.23958 C -0.39583 0.23866 -0.38212 0.23889 -0.36858 0.23704 C -0.36163 0.23588 -0.35365 0.22893 -0.34636 0.22708 C -0.33507 0.22361 -0.32274 0.22014 -0.31111 0.21736 C -0.28542 0.19931 -0.26267 0.17268 -0.23333 0.16551 C -0.22101 0.15856 -0.20903 0.15116 -0.19636 0.1456 C -0.18854 0.1375 -0.18004 0.12917 -0.17049 0.12593 C -0.14827 0.10579 -0.12674 0.08565 -0.10556 0.06412 C -0.08802 0.04606 -0.1007 0.06204 -0.08733 0.04699 C -0.07465 0.03264 -0.09358 0.05255 -0.07969 0.03449 C -0.0684 0.01921 -0.07674 0.0338 -0.06493 0.02222 C -0.06215 0.01921 -0.05955 0.01597 -0.05747 0.01227 C -0.05625 0.00972 -0.0559 0.00602 -0.05382 0.00486 C -0.05 0.00231 -0.04514 0.00324 -0.0408 0.00255 C -0.03715 0.00069 -0.03351 -0.00093 -0.02986 -0.00255 C -0.02795 -0.00347 -0.02604 -0.00417 -0.02413 -0.00486 C -0.0224 -0.00579 -0.01858 -0.00741 -0.01858 -0.00741 C -0.0007 -0.00486 -0.00452 -0.01157 0 0 Z " pathEditMode="relative" ptsTypes="fffffffffffffffffffffffffffffffff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  <p:bldP spid="15" grpId="0" animBg="1"/>
      <p:bldP spid="15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CFA078-BF7D-5C45-825B-0D01BF13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68320"/>
            <a:ext cx="7920000" cy="792163"/>
          </a:xfrm>
        </p:spPr>
        <p:txBody>
          <a:bodyPr/>
          <a:lstStyle/>
          <a:p>
            <a:r>
              <a:rPr lang="sv-SE" dirty="0"/>
              <a:t>Utredning på utredning på utredning på utredning…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EFD5C1-6937-A84C-B1B5-E38A199FA8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0" y="2357444"/>
            <a:ext cx="7488237" cy="4297054"/>
          </a:xfrm>
        </p:spPr>
        <p:txBody>
          <a:bodyPr>
            <a:normAutofit fontScale="77500" lnSpcReduction="20000"/>
          </a:bodyPr>
          <a:lstStyle/>
          <a:p>
            <a:r>
              <a:rPr lang="sv-SE" i="1" dirty="0"/>
              <a:t>God vård på lika villkor? - om statens styrning av hälso- och sjukvården</a:t>
            </a:r>
            <a:r>
              <a:rPr lang="sv-SE" dirty="0"/>
              <a:t> (SOU 1999:66). </a:t>
            </a:r>
          </a:p>
          <a:p>
            <a:r>
              <a:rPr lang="sv-SE" dirty="0"/>
              <a:t>Statens vård- och omsorgsutredning: </a:t>
            </a:r>
            <a:r>
              <a:rPr lang="sv-SE" i="1" dirty="0"/>
              <a:t>Gör det enklare! </a:t>
            </a:r>
            <a:r>
              <a:rPr lang="sv-SE" dirty="0"/>
              <a:t>(SOU 2012:33)</a:t>
            </a:r>
          </a:p>
          <a:p>
            <a:r>
              <a:rPr lang="sv-SE" dirty="0"/>
              <a:t>Göran Stiernstedts </a:t>
            </a:r>
            <a:r>
              <a:rPr lang="sv-SE" i="1" dirty="0"/>
              <a:t>Effektiv vård </a:t>
            </a:r>
            <a:r>
              <a:rPr lang="sv-SE" dirty="0"/>
              <a:t>(SOU 2016:2)</a:t>
            </a:r>
          </a:p>
          <a:p>
            <a:r>
              <a:rPr lang="sv-SE" dirty="0"/>
              <a:t>Sophia Wallströms </a:t>
            </a:r>
            <a:r>
              <a:rPr lang="sv-SE" i="1" dirty="0"/>
              <a:t>Kunskapsbaserad och </a:t>
            </a:r>
            <a:r>
              <a:rPr lang="sv-SE" i="1" dirty="0" err="1"/>
              <a:t>jämlik</a:t>
            </a:r>
            <a:r>
              <a:rPr lang="sv-SE" i="1" dirty="0"/>
              <a:t> </a:t>
            </a:r>
            <a:r>
              <a:rPr lang="sv-SE" i="1" dirty="0" err="1"/>
              <a:t>vård</a:t>
            </a:r>
            <a:r>
              <a:rPr lang="sv-SE" i="1" dirty="0"/>
              <a:t>. </a:t>
            </a:r>
            <a:r>
              <a:rPr lang="sv-SE" i="1" dirty="0" err="1"/>
              <a:t>Förutsättningar</a:t>
            </a:r>
            <a:r>
              <a:rPr lang="sv-SE" i="1" dirty="0"/>
              <a:t> </a:t>
            </a:r>
            <a:r>
              <a:rPr lang="sv-SE" i="1" dirty="0" err="1"/>
              <a:t>för</a:t>
            </a:r>
            <a:r>
              <a:rPr lang="sv-SE" i="1" dirty="0"/>
              <a:t> en </a:t>
            </a:r>
            <a:r>
              <a:rPr lang="sv-SE" i="1" dirty="0" err="1"/>
              <a:t>lärande</a:t>
            </a:r>
            <a:r>
              <a:rPr lang="sv-SE" i="1" dirty="0"/>
              <a:t> </a:t>
            </a:r>
            <a:r>
              <a:rPr lang="sv-SE" i="1" dirty="0" err="1"/>
              <a:t>hälso</a:t>
            </a:r>
            <a:r>
              <a:rPr lang="sv-SE" i="1" dirty="0"/>
              <a:t>- och </a:t>
            </a:r>
            <a:r>
              <a:rPr lang="sv-SE" i="1" dirty="0" err="1"/>
              <a:t>sjukvård</a:t>
            </a:r>
            <a:r>
              <a:rPr lang="sv-SE" dirty="0"/>
              <a:t> (SOU 2017:48) </a:t>
            </a:r>
          </a:p>
          <a:p>
            <a:r>
              <a:rPr lang="sv-SE" dirty="0"/>
              <a:t>Tillitsdelegationens huvudbetänkande </a:t>
            </a:r>
            <a:r>
              <a:rPr lang="sv-SE" i="1" dirty="0"/>
              <a:t>Med tillit </a:t>
            </a:r>
            <a:r>
              <a:rPr lang="sv-SE" i="1" dirty="0" err="1"/>
              <a:t>växer</a:t>
            </a:r>
            <a:r>
              <a:rPr lang="sv-SE" i="1" dirty="0"/>
              <a:t> handlingsutrymmet – tillitsbaserad styrning och ledning av </a:t>
            </a:r>
            <a:r>
              <a:rPr lang="sv-SE" i="1" dirty="0" err="1"/>
              <a:t>välfärdssektorn</a:t>
            </a:r>
            <a:r>
              <a:rPr lang="sv-SE" dirty="0"/>
              <a:t> (SOU 2018:47). </a:t>
            </a:r>
          </a:p>
          <a:p>
            <a:r>
              <a:rPr lang="sv-SE" dirty="0"/>
              <a:t>Statskontorets </a:t>
            </a:r>
            <a:r>
              <a:rPr lang="sv-SE" i="1" dirty="0"/>
              <a:t>Utvärdering av en samlad styrning med kunskap för hälso- och sjukvård och socialtjänst </a:t>
            </a:r>
            <a:r>
              <a:rPr lang="sv-SE" dirty="0"/>
              <a:t>(2018:23)</a:t>
            </a:r>
          </a:p>
          <a:p>
            <a:r>
              <a:rPr lang="sv-SE" dirty="0"/>
              <a:t>Statskontorets </a:t>
            </a:r>
            <a:r>
              <a:rPr lang="sv-SE" i="1" dirty="0"/>
              <a:t>Bättre stöd med kommunal medverkan – hur  myndigheter involverar medarbetare i kommuner och landsting när styr- och stödmaterial tas fram</a:t>
            </a:r>
            <a:r>
              <a:rPr lang="sv-SE" dirty="0"/>
              <a:t> (2018:11). </a:t>
            </a:r>
          </a:p>
          <a:p>
            <a:r>
              <a:rPr lang="sv-SE" dirty="0"/>
              <a:t>Anna </a:t>
            </a:r>
            <a:r>
              <a:rPr lang="sv-SE" dirty="0" err="1"/>
              <a:t>Nergårdhs</a:t>
            </a:r>
            <a:r>
              <a:rPr lang="sv-SE" dirty="0"/>
              <a:t> </a:t>
            </a:r>
            <a:r>
              <a:rPr lang="sv-SE" i="1" dirty="0"/>
              <a:t>Samordnad utveckling för god och nära vård</a:t>
            </a:r>
            <a:r>
              <a:rPr lang="sv-SE" dirty="0"/>
              <a:t> (SOU 2017:01) Endast delbetänkanden hittills. Huvudbetänkande väntas i mars 2020.</a:t>
            </a:r>
          </a:p>
        </p:txBody>
      </p:sp>
    </p:spTree>
    <p:extLst>
      <p:ext uri="{BB962C8B-B14F-4D97-AF65-F5344CB8AC3E}">
        <p14:creationId xmlns:p14="http://schemas.microsoft.com/office/powerpoint/2010/main" val="25419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F3A143-E466-0244-BA80-FE82E9BC99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1" y="2350800"/>
            <a:ext cx="3885226" cy="3816350"/>
          </a:xfrm>
        </p:spPr>
        <p:txBody>
          <a:bodyPr>
            <a:normAutofit/>
          </a:bodyPr>
          <a:lstStyle/>
          <a:p>
            <a:r>
              <a:rPr lang="sv-SE" dirty="0"/>
              <a:t>Objektivitet är något viktigt och gott! Vi vill undvika godtycke!</a:t>
            </a:r>
          </a:p>
          <a:p>
            <a:r>
              <a:rPr lang="sv-SE" dirty="0"/>
              <a:t>Men… </a:t>
            </a:r>
          </a:p>
          <a:p>
            <a:r>
              <a:rPr lang="sv-SE" dirty="0"/>
              <a:t>Objektivitet får inte utesluta bedömningselementet och möjligheten till variation.</a:t>
            </a:r>
          </a:p>
          <a:p>
            <a:r>
              <a:rPr lang="sv-SE" dirty="0"/>
              <a:t>Försök att fördomsfritt förstå vilken grad av </a:t>
            </a:r>
            <a:r>
              <a:rPr lang="sv-SE" dirty="0" err="1"/>
              <a:t>formaliserbarhet</a:t>
            </a:r>
            <a:r>
              <a:rPr lang="sv-SE" dirty="0"/>
              <a:t> som är möjlig och lämplig i ett visst område – just nu.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DD98F5-DDD1-C649-9249-3B26D37EA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3E3FD55-3507-2E44-9F1E-F4883C42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26" y="0"/>
            <a:ext cx="4572000" cy="6858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19DC3CD-B3CD-AA48-9E66-8F0E5A73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33" y="1199213"/>
            <a:ext cx="7770451" cy="818843"/>
          </a:xfrm>
        </p:spPr>
        <p:txBody>
          <a:bodyPr/>
          <a:lstStyle/>
          <a:p>
            <a:r>
              <a:rPr lang="sv-SE" dirty="0"/>
              <a:t>2. Hur ta vara på det som </a:t>
            </a:r>
            <a:r>
              <a:rPr lang="sv-SE" dirty="0">
                <a:solidFill>
                  <a:schemeClr val="bg1"/>
                </a:solidFill>
              </a:rPr>
              <a:t>är gott och undvika </a:t>
            </a:r>
            <a:r>
              <a:rPr lang="sv-SE" dirty="0"/>
              <a:t>som är problematiskt?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68B16C-0F6E-6B44-86A5-CBA85E7B6615}"/>
              </a:ext>
            </a:extLst>
          </p:cNvPr>
          <p:cNvSpPr txBox="1"/>
          <p:nvPr/>
        </p:nvSpPr>
        <p:spPr>
          <a:xfrm>
            <a:off x="478170" y="6442519"/>
            <a:ext cx="409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www.flickr.com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/smilla4/27088592042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6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D8D6C3-9032-2841-AF68-DE07977A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behövs för att det ska ske?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EEBE00-2C8C-1A41-9ED2-9448A160E0D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sv-SE" dirty="0"/>
              <a:t>Vetenskapsteori!</a:t>
            </a:r>
          </a:p>
          <a:p>
            <a:pPr marL="457200" indent="-457200">
              <a:buAutoNum type="arabicPeriod"/>
            </a:pPr>
            <a:r>
              <a:rPr lang="sv-SE" dirty="0"/>
              <a:t>Insikt om behovet av kunskap om orsakssamband som är valid, men kanske inte härrör från </a:t>
            </a:r>
            <a:r>
              <a:rPr lang="sv-SE" dirty="0" err="1"/>
              <a:t>RCTer</a:t>
            </a:r>
            <a:r>
              <a:rPr lang="sv-SE" dirty="0"/>
              <a:t> enbart. </a:t>
            </a:r>
          </a:p>
          <a:p>
            <a:pPr marL="457200" indent="-457200">
              <a:buAutoNum type="arabicPeriod"/>
            </a:pPr>
            <a:r>
              <a:rPr lang="sv-SE" dirty="0"/>
              <a:t>En insikt om att objektivitet inte enbart uppnås genom formaliseringar utan också professionella bedömningar</a:t>
            </a:r>
          </a:p>
          <a:p>
            <a:r>
              <a:rPr lang="sv-SE" dirty="0"/>
              <a:t>Konkreta sammanhang där professionella bedömningar kan bli bättre</a:t>
            </a:r>
          </a:p>
          <a:p>
            <a:pPr lvl="1"/>
            <a:r>
              <a:rPr lang="sv-SE" dirty="0"/>
              <a:t>Hur ser de sammanhangen ut? </a:t>
            </a:r>
          </a:p>
        </p:txBody>
      </p:sp>
    </p:spTree>
    <p:extLst>
      <p:ext uri="{BB962C8B-B14F-4D97-AF65-F5344CB8AC3E}">
        <p14:creationId xmlns:p14="http://schemas.microsoft.com/office/powerpoint/2010/main" val="16586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F5B98EB-EB25-E240-956F-F15D4EE6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2332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F6D84C0-2B95-2041-9629-906EE210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387" y="738155"/>
            <a:ext cx="5792435" cy="1453932"/>
          </a:xfrm>
        </p:spPr>
        <p:txBody>
          <a:bodyPr/>
          <a:lstStyle/>
          <a:p>
            <a:r>
              <a:rPr lang="sv-SE" dirty="0"/>
              <a:t>1. Vilken kunskap som ni behöver kliniskt saknas i de kunskapsstöd som finns tillgängliga? </a:t>
            </a:r>
            <a:br>
              <a:rPr lang="sv-SE" dirty="0"/>
            </a:br>
            <a:endParaRPr lang="sv-SE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AF895476-CFBC-5E4C-BFF8-39A903061489}"/>
              </a:ext>
            </a:extLst>
          </p:cNvPr>
          <p:cNvSpPr txBox="1">
            <a:spLocks/>
          </p:cNvSpPr>
          <p:nvPr/>
        </p:nvSpPr>
        <p:spPr>
          <a:xfrm>
            <a:off x="7596336" y="222935"/>
            <a:ext cx="1474202" cy="32574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anchor="t" anchorCtr="0">
            <a:noAutofit/>
          </a:bodyPr>
          <a:lstStyle>
            <a:defPPr>
              <a:defRPr lang="sv-SE"/>
            </a:defPPr>
            <a:lvl1pPr algn="r" defTabSz="4572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sv-SE" sz="11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v-SE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Masterprogrammet</a:t>
            </a:r>
            <a:r>
              <a:rPr kumimoji="0" lang="sv-SE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pitchFamily="-65" charset="-128"/>
              </a:rPr>
              <a:t> i evidensbasering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4A19E4BB-A7EB-7B4C-BDDD-749066BE4A03}"/>
              </a:ext>
            </a:extLst>
          </p:cNvPr>
          <p:cNvSpPr txBox="1">
            <a:spLocks/>
          </p:cNvSpPr>
          <p:nvPr/>
        </p:nvSpPr>
        <p:spPr bwMode="auto">
          <a:xfrm>
            <a:off x="4196886" y="2551292"/>
            <a:ext cx="5189663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lvl="0">
              <a:defRPr/>
            </a:pPr>
            <a:r>
              <a:rPr lang="sv-SE" dirty="0"/>
              <a:t>2. Ge exempel på hur ni gör/ tänker när ni gör avsteg från riktlinjer som inte stämmer med er kliniska bedömning.</a:t>
            </a:r>
            <a:endParaRPr kumimoji="0" lang="sv-SE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ＭＳ Ｐゴシック" pitchFamily="-65" charset="-128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B58333DA-1903-8142-8BE6-82C8F77BD894}"/>
              </a:ext>
            </a:extLst>
          </p:cNvPr>
          <p:cNvSpPr txBox="1">
            <a:spLocks/>
          </p:cNvSpPr>
          <p:nvPr/>
        </p:nvSpPr>
        <p:spPr bwMode="auto">
          <a:xfrm>
            <a:off x="3143774" y="4665913"/>
            <a:ext cx="5189663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i="0" kern="1200">
                <a:solidFill>
                  <a:schemeClr val="tx1"/>
                </a:solidFill>
                <a:latin typeface="Arial Narrow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lvl="0">
              <a:defRPr/>
            </a:pPr>
            <a:r>
              <a:rPr lang="sv-SE" dirty="0"/>
              <a:t>3. Har ni goda exempel på tillvaratagande av expertis från professionella och patienter i era verksamheter?</a:t>
            </a:r>
            <a:endParaRPr kumimoji="0" lang="sv-SE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60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A14BB-B5CC-B242-81FB-3314649F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446C5C-A945-7045-9BA0-3D7213BC5EF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7026C90-42E9-2F45-A924-072DEBD1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lang="sv-SE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B36CF7-8AB4-414F-BA15-58A502F0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Egen och andras forskning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4FB333-8F17-4649-8B70-36026D232D6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Implementering av riktlinjer inom hjärtsjukvård</a:t>
            </a:r>
          </a:p>
          <a:p>
            <a:pPr lvl="1"/>
            <a:r>
              <a:rPr lang="sv-SE" dirty="0"/>
              <a:t>Evidens i administrativt limbo</a:t>
            </a:r>
            <a:r>
              <a:rPr lang="sv-SE" i="1" dirty="0"/>
              <a:t>, </a:t>
            </a:r>
            <a:r>
              <a:rPr lang="sv-SE" dirty="0"/>
              <a:t>i </a:t>
            </a:r>
            <a:r>
              <a:rPr lang="sv-SE" i="1" dirty="0"/>
              <a:t>Evidensens många ansikten</a:t>
            </a:r>
            <a:r>
              <a:rPr lang="sv-SE" dirty="0"/>
              <a:t>, (red) Bohlin och Sager, Arkiv förlag, 2011</a:t>
            </a:r>
            <a:endParaRPr lang="sv-SE" i="1" dirty="0"/>
          </a:p>
          <a:p>
            <a:r>
              <a:rPr lang="sv-SE" dirty="0"/>
              <a:t>Försäkringsmedicinskt beslutsstöd </a:t>
            </a:r>
          </a:p>
          <a:p>
            <a:pPr lvl="1"/>
            <a:r>
              <a:rPr lang="sv-SE" dirty="0" err="1"/>
              <a:t>Objectivities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post-normal </a:t>
            </a:r>
            <a:r>
              <a:rPr lang="sv-SE" dirty="0" err="1"/>
              <a:t>guideline</a:t>
            </a:r>
            <a:r>
              <a:rPr lang="sv-SE" dirty="0"/>
              <a:t> </a:t>
            </a:r>
            <a:r>
              <a:rPr lang="sv-SE" dirty="0" err="1"/>
              <a:t>project</a:t>
            </a:r>
            <a:r>
              <a:rPr lang="sv-SE" dirty="0"/>
              <a:t>: the </a:t>
            </a:r>
            <a:r>
              <a:rPr lang="sv-SE" dirty="0" err="1"/>
              <a:t>introduction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guideline</a:t>
            </a:r>
            <a:r>
              <a:rPr lang="sv-SE" dirty="0"/>
              <a:t> for sick-</a:t>
            </a:r>
            <a:r>
              <a:rPr lang="sv-SE" dirty="0" err="1"/>
              <a:t>listing</a:t>
            </a:r>
            <a:r>
              <a:rPr lang="sv-SE" dirty="0"/>
              <a:t> </a:t>
            </a:r>
            <a:r>
              <a:rPr lang="sv-SE" dirty="0" err="1"/>
              <a:t>practices</a:t>
            </a:r>
            <a:r>
              <a:rPr lang="sv-SE" dirty="0"/>
              <a:t> in Sweden, av Morten Sager, Lena Eriksson, i </a:t>
            </a:r>
            <a:r>
              <a:rPr lang="sv-SE" i="1" dirty="0" err="1"/>
              <a:t>Evidence</a:t>
            </a:r>
            <a:r>
              <a:rPr lang="sv-SE" i="1" dirty="0"/>
              <a:t> &amp; Policy</a:t>
            </a:r>
            <a:r>
              <a:rPr lang="sv-SE" dirty="0"/>
              <a:t>, 2015 </a:t>
            </a:r>
          </a:p>
          <a:p>
            <a:pPr lvl="1"/>
            <a:r>
              <a:rPr lang="sv-SE" dirty="0"/>
              <a:t>Kunskap och bedömningar i sjukskrivning: En vetenskapsteoretisk studie av det försäkringsmedicinska beslutsstödet, av Lena Eriksson, Morten Sager, Carin </a:t>
            </a:r>
            <a:r>
              <a:rPr lang="sv-SE" dirty="0" err="1"/>
              <a:t>Staland</a:t>
            </a:r>
            <a:r>
              <a:rPr lang="sv-SE" dirty="0"/>
              <a:t> Nyman, Gunnel </a:t>
            </a:r>
            <a:r>
              <a:rPr lang="sv-SE" dirty="0" err="1"/>
              <a:t>Hensing</a:t>
            </a:r>
            <a:r>
              <a:rPr lang="sv-SE" dirty="0"/>
              <a:t>, i </a:t>
            </a:r>
            <a:r>
              <a:rPr lang="sv-SE" i="1" dirty="0"/>
              <a:t>Socialmedicinsk Tidskrift</a:t>
            </a:r>
            <a:r>
              <a:rPr lang="sv-SE" dirty="0"/>
              <a:t>, 2014 </a:t>
            </a:r>
          </a:p>
          <a:p>
            <a:r>
              <a:rPr lang="sv-SE" dirty="0"/>
              <a:t>Suicidprevention</a:t>
            </a:r>
          </a:p>
          <a:p>
            <a:pPr lvl="1"/>
            <a:r>
              <a:rPr lang="sv-SE" dirty="0" err="1"/>
              <a:t>Mismatches</a:t>
            </a:r>
            <a:r>
              <a:rPr lang="sv-SE" dirty="0"/>
              <a:t> in the </a:t>
            </a:r>
            <a:r>
              <a:rPr lang="sv-SE" dirty="0" err="1"/>
              <a:t>production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scoping</a:t>
            </a:r>
            <a:r>
              <a:rPr lang="sv-SE" dirty="0"/>
              <a:t> </a:t>
            </a:r>
            <a:r>
              <a:rPr lang="sv-SE" dirty="0" err="1"/>
              <a:t>review</a:t>
            </a:r>
            <a:r>
              <a:rPr lang="sv-SE" dirty="0"/>
              <a:t>: </a:t>
            </a:r>
            <a:r>
              <a:rPr lang="sv-SE" dirty="0" err="1"/>
              <a:t>Highlighting</a:t>
            </a:r>
            <a:r>
              <a:rPr lang="sv-SE" dirty="0"/>
              <a:t> the </a:t>
            </a:r>
            <a:r>
              <a:rPr lang="sv-SE" dirty="0" err="1"/>
              <a:t>interplay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(in)</a:t>
            </a:r>
            <a:r>
              <a:rPr lang="sv-SE" dirty="0" err="1"/>
              <a:t>formalities</a:t>
            </a:r>
            <a:r>
              <a:rPr lang="sv-SE" dirty="0"/>
              <a:t> av Morten Sager, Isabella </a:t>
            </a:r>
            <a:r>
              <a:rPr lang="sv-SE" dirty="0" err="1"/>
              <a:t>Pistone</a:t>
            </a:r>
            <a:r>
              <a:rPr lang="sv-SE" dirty="0"/>
              <a:t>, </a:t>
            </a:r>
            <a:r>
              <a:rPr lang="sv-SE" i="1" dirty="0"/>
              <a:t>J </a:t>
            </a:r>
            <a:r>
              <a:rPr lang="sv-SE" i="1" dirty="0" err="1"/>
              <a:t>Eval</a:t>
            </a:r>
            <a:r>
              <a:rPr lang="sv-SE" i="1" dirty="0"/>
              <a:t> </a:t>
            </a:r>
            <a:r>
              <a:rPr lang="sv-SE" i="1" dirty="0" err="1"/>
              <a:t>Clin</a:t>
            </a:r>
            <a:r>
              <a:rPr lang="sv-SE" i="1" dirty="0"/>
              <a:t> </a:t>
            </a:r>
            <a:r>
              <a:rPr lang="sv-SE" i="1" dirty="0" err="1"/>
              <a:t>Pract</a:t>
            </a:r>
            <a:r>
              <a:rPr lang="sv-SE" dirty="0"/>
              <a:t>, 2019</a:t>
            </a:r>
          </a:p>
          <a:p>
            <a:pPr lvl="1"/>
            <a:r>
              <a:rPr lang="sv-SE" dirty="0"/>
              <a:t>The </a:t>
            </a:r>
            <a:r>
              <a:rPr lang="sv-SE" dirty="0" err="1"/>
              <a:t>effects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educational</a:t>
            </a:r>
            <a:r>
              <a:rPr lang="sv-SE" dirty="0"/>
              <a:t> interventions on </a:t>
            </a:r>
            <a:r>
              <a:rPr lang="sv-SE" dirty="0" err="1"/>
              <a:t>suicide</a:t>
            </a:r>
            <a:r>
              <a:rPr lang="sv-SE" dirty="0"/>
              <a:t>: A </a:t>
            </a:r>
            <a:r>
              <a:rPr lang="sv-SE" dirty="0" err="1"/>
              <a:t>systematic</a:t>
            </a:r>
            <a:r>
              <a:rPr lang="sv-SE" dirty="0"/>
              <a:t> </a:t>
            </a:r>
            <a:r>
              <a:rPr lang="sv-SE" dirty="0" err="1"/>
              <a:t>review</a:t>
            </a:r>
            <a:r>
              <a:rPr lang="sv-SE" dirty="0"/>
              <a:t> and meta-</a:t>
            </a:r>
            <a:r>
              <a:rPr lang="sv-SE" dirty="0" err="1"/>
              <a:t>analysis</a:t>
            </a:r>
            <a:r>
              <a:rPr lang="sv-SE" dirty="0"/>
              <a:t>, av Isabella </a:t>
            </a:r>
            <a:r>
              <a:rPr lang="sv-SE" dirty="0" err="1"/>
              <a:t>Pistone</a:t>
            </a:r>
            <a:r>
              <a:rPr lang="sv-SE" dirty="0"/>
              <a:t>, Ulrika Beckman, Erik Eriksson, Helena Lagerlöf, Morten Sager, </a:t>
            </a:r>
            <a:r>
              <a:rPr lang="sv-SE" i="1" dirty="0"/>
              <a:t>International Journal </a:t>
            </a:r>
            <a:r>
              <a:rPr lang="sv-SE" i="1" dirty="0" err="1"/>
              <a:t>of</a:t>
            </a:r>
            <a:r>
              <a:rPr lang="sv-SE" i="1" dirty="0"/>
              <a:t> Social </a:t>
            </a:r>
            <a:r>
              <a:rPr lang="sv-SE" i="1" dirty="0" err="1"/>
              <a:t>Psychiatry</a:t>
            </a:r>
            <a:r>
              <a:rPr lang="sv-SE" i="1" dirty="0"/>
              <a:t>, </a:t>
            </a:r>
            <a:r>
              <a:rPr lang="sv-SE" dirty="0"/>
              <a:t>2019</a:t>
            </a:r>
            <a:r>
              <a:rPr lang="sv-SE" i="1" dirty="0"/>
              <a:t> </a:t>
            </a:r>
          </a:p>
          <a:p>
            <a:r>
              <a:rPr lang="sv-SE" dirty="0"/>
              <a:t>Nationella riktlinjer för hälsofrämjande arbete (</a:t>
            </a:r>
            <a:r>
              <a:rPr lang="sv-SE" dirty="0" err="1"/>
              <a:t>forthcoming</a:t>
            </a:r>
            <a:r>
              <a:rPr lang="sv-SE" dirty="0"/>
              <a:t>)</a:t>
            </a: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B43FDC0-2105-C740-AA5B-3F86EBA5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spcBef>
                <a:spcPts val="0"/>
              </a:spcBef>
              <a:buFont typeface="Arial" charset="0"/>
              <a:buNone/>
            </a:pPr>
            <a:endParaRPr lang="sv-SE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6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CFA078-BF7D-5C45-825B-0D01BF13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3" y="218318"/>
            <a:ext cx="7920000" cy="1856981"/>
          </a:xfrm>
        </p:spPr>
        <p:txBody>
          <a:bodyPr/>
          <a:lstStyle/>
          <a:p>
            <a:pPr algn="ctr"/>
            <a:r>
              <a:rPr lang="sv-SE" dirty="0"/>
              <a:t>Fokusgruppssamtal i LHCs regi</a:t>
            </a:r>
            <a:br>
              <a:rPr lang="sv-SE" dirty="0"/>
            </a:br>
            <a:r>
              <a:rPr lang="sv-SE" dirty="0"/>
              <a:t>(Leading Health Care) och rapporten:</a:t>
            </a:r>
            <a:br>
              <a:rPr lang="sv-SE" dirty="0"/>
            </a:br>
            <a:r>
              <a:rPr lang="sv-SE" b="0" dirty="0"/>
              <a:t>"Moderna </a:t>
            </a:r>
            <a:r>
              <a:rPr lang="sv-SE" b="0" dirty="0" err="1"/>
              <a:t>Policies</a:t>
            </a:r>
            <a:r>
              <a:rPr lang="sv-SE" b="0" dirty="0"/>
              <a:t>: Inspel för en framtidsinriktad hälso- och sjukvårdsdebatt”, kap 3: </a:t>
            </a:r>
            <a:r>
              <a:rPr lang="sv-SE" b="0" i="1" dirty="0"/>
              <a:t>Kunskap</a:t>
            </a:r>
            <a:br>
              <a:rPr lang="sv-SE" dirty="0"/>
            </a:b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EFD5C1-6937-A84C-B1B5-E38A199FA8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4000" y="2075299"/>
            <a:ext cx="7488237" cy="4579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Deltagare möttes vid fyra tillfällen från</a:t>
            </a:r>
          </a:p>
          <a:p>
            <a:r>
              <a:rPr lang="sv-SE" sz="1700" dirty="0"/>
              <a:t>Takeda</a:t>
            </a:r>
          </a:p>
          <a:p>
            <a:r>
              <a:rPr lang="sv-SE" sz="1700" dirty="0"/>
              <a:t>Swedish </a:t>
            </a:r>
            <a:r>
              <a:rPr lang="sv-SE" sz="1700" dirty="0" err="1"/>
              <a:t>Medtech</a:t>
            </a:r>
            <a:endParaRPr lang="sv-SE" sz="1700" dirty="0"/>
          </a:p>
          <a:p>
            <a:r>
              <a:rPr lang="sv-SE" sz="1700" dirty="0"/>
              <a:t>Läkemedelsindustriföreningen (LIF) </a:t>
            </a:r>
          </a:p>
          <a:p>
            <a:r>
              <a:rPr lang="sv-SE" sz="1700" dirty="0"/>
              <a:t>Novartis</a:t>
            </a:r>
          </a:p>
          <a:p>
            <a:r>
              <a:rPr lang="sv-SE" sz="1700" dirty="0"/>
              <a:t>Inspektionen för Vård och Omsorg (IVO)</a:t>
            </a:r>
          </a:p>
          <a:p>
            <a:r>
              <a:rPr lang="sv-SE" sz="1700" dirty="0"/>
              <a:t>Vårdförbundet (sjuksköterskorna)</a:t>
            </a:r>
          </a:p>
          <a:p>
            <a:r>
              <a:rPr lang="sv-SE" sz="1700" dirty="0"/>
              <a:t>Svensk Förening för Allmänmedicin</a:t>
            </a:r>
          </a:p>
          <a:p>
            <a:r>
              <a:rPr lang="sv-SE" sz="1700" dirty="0"/>
              <a:t>Fysioterapeuterna </a:t>
            </a:r>
          </a:p>
          <a:p>
            <a:r>
              <a:rPr lang="sv-SE" sz="1700" dirty="0"/>
              <a:t>Dietisternas riksförbund (DRF)</a:t>
            </a:r>
          </a:p>
          <a:p>
            <a:r>
              <a:rPr lang="sv-SE" sz="1700" dirty="0"/>
              <a:t>Riksförbundet Sällsynta diagnoser</a:t>
            </a:r>
          </a:p>
        </p:txBody>
      </p:sp>
    </p:spTree>
    <p:extLst>
      <p:ext uri="{BB962C8B-B14F-4D97-AF65-F5344CB8AC3E}">
        <p14:creationId xmlns:p14="http://schemas.microsoft.com/office/powerpoint/2010/main" val="12020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0D167E-31DC-6F43-9200-B47D9CEB0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Riktlinjernas Goda intentioner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68CBB5F-0946-DD42-BE28-185F56B64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1488CC-E946-D543-95BC-65126452C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sv-SE" sz="11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Narrow"/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3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Svensk Grundmall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10.xml><?xml version="1.0" encoding="utf-8"?>
<a:theme xmlns:a="http://schemas.openxmlformats.org/drawingml/2006/main" name="1_PP_FILINGVET(1)">
  <a:themeElements>
    <a:clrScheme name="Angränsand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Svensk Grundmall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12.xml><?xml version="1.0" encoding="utf-8"?>
<a:theme xmlns:a="http://schemas.openxmlformats.org/drawingml/2006/main" name="1_Standardtema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13.xml><?xml version="1.0" encoding="utf-8"?>
<a:theme xmlns:a="http://schemas.openxmlformats.org/drawingml/2006/main" name="8_Svensk Grundmall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14.xml><?xml version="1.0" encoding="utf-8"?>
<a:theme xmlns:a="http://schemas.openxmlformats.org/drawingml/2006/main" name="Standardtema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1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P_FILINGVET(1)">
  <a:themeElements>
    <a:clrScheme name="Angränsand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Standardtema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4.xml><?xml version="1.0" encoding="utf-8"?>
<a:theme xmlns:a="http://schemas.openxmlformats.org/drawingml/2006/main" name="7_Svensk Grundmall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5.xml><?xml version="1.0" encoding="utf-8"?>
<a:theme xmlns:a="http://schemas.openxmlformats.org/drawingml/2006/main" name="5_PP_FILINGVET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Svensk Grundmall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vensk Grundmall.potx" id="{9FB274A9-44B6-4324-B4A2-472C129E13BB}" vid="{4E1C0FC8-6D8B-4319-9B8E-3F59ED00C7F4}"/>
    </a:ext>
  </a:extLst>
</a:theme>
</file>

<file path=ppt/theme/theme9.xml><?xml version="1.0" encoding="utf-8"?>
<a:theme xmlns:a="http://schemas.openxmlformats.org/drawingml/2006/main" name="1_Engelsk Grundmall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gelsk Grundmall.potx" id="{33773C0A-740C-440A-BC89-898608F48573}" vid="{F615758A-106E-488C-BE0A-A4B892D901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102320</TotalTime>
  <Words>2586</Words>
  <Application>Microsoft Macintosh PowerPoint</Application>
  <PresentationFormat>Bildspel på skärmen (4:3)</PresentationFormat>
  <Paragraphs>517</Paragraphs>
  <Slides>63</Slides>
  <Notes>14</Notes>
  <HiddenSlides>9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16</vt:i4>
      </vt:variant>
      <vt:variant>
        <vt:lpstr>Bildrubriker</vt:lpstr>
      </vt:variant>
      <vt:variant>
        <vt:i4>63</vt:i4>
      </vt:variant>
    </vt:vector>
  </HeadingPairs>
  <TitlesOfParts>
    <vt:vector size="90" baseType="lpstr">
      <vt:lpstr>Arial</vt:lpstr>
      <vt:lpstr>Arial Bold</vt:lpstr>
      <vt:lpstr>Arial Narrow</vt:lpstr>
      <vt:lpstr>Calibri</vt:lpstr>
      <vt:lpstr>Geneva CE</vt:lpstr>
      <vt:lpstr>Helvetica</vt:lpstr>
      <vt:lpstr>Helvetica Neue</vt:lpstr>
      <vt:lpstr>Lucida Grande</vt:lpstr>
      <vt:lpstr>Times</vt:lpstr>
      <vt:lpstr>Univers 47 Condensed Light</vt:lpstr>
      <vt:lpstr>Wingdings</vt:lpstr>
      <vt:lpstr>Svensk Grundmall</vt:lpstr>
      <vt:lpstr>2_PP_FILINGVET(1)</vt:lpstr>
      <vt:lpstr>2_Standardtema</vt:lpstr>
      <vt:lpstr>7_Svensk Grundmall</vt:lpstr>
      <vt:lpstr>5_PP_FILINGVET(1)</vt:lpstr>
      <vt:lpstr>8_Office-tema</vt:lpstr>
      <vt:lpstr>6_Office-tema</vt:lpstr>
      <vt:lpstr>1_Svensk Grundmall</vt:lpstr>
      <vt:lpstr>1_Engelsk Grundmall</vt:lpstr>
      <vt:lpstr>1_PP_FILINGVET(1)</vt:lpstr>
      <vt:lpstr>3_Svensk Grundmall</vt:lpstr>
      <vt:lpstr>1_Standardtema</vt:lpstr>
      <vt:lpstr>8_Svensk Grundmall</vt:lpstr>
      <vt:lpstr>Standardtema</vt:lpstr>
      <vt:lpstr>Office-tema</vt:lpstr>
      <vt:lpstr>5_Office-tema</vt:lpstr>
      <vt:lpstr>Evidensens många ansikten</vt:lpstr>
      <vt:lpstr>Evidensens många ansikten – evidensbaserad praktik  i praktiken</vt:lpstr>
      <vt:lpstr>Några poänger</vt:lpstr>
      <vt:lpstr>Några poänger</vt:lpstr>
      <vt:lpstr>PowerPoint-presentation</vt:lpstr>
      <vt:lpstr>Utredning på utredning på utredning på utredning…</vt:lpstr>
      <vt:lpstr>Egen och andras forskning</vt:lpstr>
      <vt:lpstr>Fokusgruppssamtal i LHCs regi (Leading Health Care) och rapporten: "Moderna Policies: Inspel för en framtidsinriktad hälso- och sjukvårdsdebatt”, kap 3: Kunskap  </vt:lpstr>
      <vt:lpstr>Riktlinjernas Goda intentioner</vt:lpstr>
      <vt:lpstr>PowerPoint-presentation</vt:lpstr>
      <vt:lpstr>PowerPoint-presentation</vt:lpstr>
      <vt:lpstr>Ursprungsartikeln</vt:lpstr>
      <vt:lpstr>PowerPoint-presentation</vt:lpstr>
      <vt:lpstr>Korrigeringar med goda intentioner</vt:lpstr>
      <vt:lpstr>PowerPoint-presentation</vt:lpstr>
      <vt:lpstr>Genomförandet av intentionerna…</vt:lpstr>
      <vt:lpstr>Problem 1: den ensidiga kunskapen i många kunskapsstöd </vt:lpstr>
      <vt:lpstr>PowerPoint-presentation</vt:lpstr>
      <vt:lpstr>PowerPoint-presentation</vt:lpstr>
      <vt:lpstr>Evidensbaserad verksamhet  – och dess slutanvändare</vt:lpstr>
      <vt:lpstr>Finns det ett problem med ensidig kunskap i framtagande av kunskapsstöd? Vad saknas?</vt:lpstr>
      <vt:lpstr>PowerPoint-presentation</vt:lpstr>
      <vt:lpstr>PowerPoint-presentation</vt:lpstr>
      <vt:lpstr>Kan ni simma?</vt:lpstr>
      <vt:lpstr>Problem 2: en övertro på formaliseringar</vt:lpstr>
      <vt:lpstr>Ursprungsartikeln</vt:lpstr>
      <vt:lpstr>Objektivitet via formalisering</vt:lpstr>
      <vt:lpstr>PowerPoint-presentation</vt:lpstr>
      <vt:lpstr>PowerPoint-presentation</vt:lpstr>
      <vt:lpstr>Kortfattat om problem och möjligheter med standardisering</vt:lpstr>
      <vt:lpstr>PowerPoint-presentation</vt:lpstr>
      <vt:lpstr>PowerPoint-presentation</vt:lpstr>
      <vt:lpstr>PowerPoint-presentation</vt:lpstr>
      <vt:lpstr>Ser ni några problem med för mycket formaliseringar?</vt:lpstr>
      <vt:lpstr>Hur ta vara på det som är gott och undvika det som är problematiskt?</vt:lpstr>
      <vt:lpstr>Enter vetenskapsteori och tre begrepp</vt:lpstr>
      <vt:lpstr>Enter vetenskapsteori och tre begrepp</vt:lpstr>
      <vt:lpstr>Validitet och kausalitet</vt:lpstr>
      <vt:lpstr>PowerPoint-presentation</vt:lpstr>
      <vt:lpstr>Intern validitet</vt:lpstr>
      <vt:lpstr>När intern validitet blir kriteriet för relevans</vt:lpstr>
      <vt:lpstr>Vilken typ av kausalitet passar för RCTer?</vt:lpstr>
      <vt:lpstr>Komplexa orsakssamband</vt:lpstr>
      <vt:lpstr>PowerPoint-presentation</vt:lpstr>
      <vt:lpstr>1. Motsättning mellan bästa kunskap och verksamhetens behov</vt:lpstr>
      <vt:lpstr>Hur ta vara på det som är gott och undvika det som är problematiskt?</vt:lpstr>
      <vt:lpstr>objektivitet</vt:lpstr>
      <vt:lpstr>1. Motsättning mellan bästa kunskap och verksamhetens behov</vt:lpstr>
      <vt:lpstr>Känner ni igen er i den här beskrivningen?</vt:lpstr>
      <vt:lpstr>Hur ta vara på kraften i evidensbasering utan att snubbla på problemen?</vt:lpstr>
      <vt:lpstr>Hur ta vara på kraften i evidensbasering utan att snubbla på problemen?</vt:lpstr>
      <vt:lpstr>PowerPoint-presentation</vt:lpstr>
      <vt:lpstr>Blandning…</vt:lpstr>
      <vt:lpstr>Empiriska studier av teknik och vetenskap </vt:lpstr>
      <vt:lpstr>PowerPoint-presentation</vt:lpstr>
      <vt:lpstr>PowerPoint-presentation</vt:lpstr>
      <vt:lpstr>PowerPoint-presentation</vt:lpstr>
      <vt:lpstr>PowerPoint-presentation</vt:lpstr>
      <vt:lpstr>Vår tes (Sager &amp; Bohlin 2011):  Formaliseringar och bedömningar i ett samspel</vt:lpstr>
      <vt:lpstr>2. Hur ta vara på det som är gott och undvika som är problematiskt?</vt:lpstr>
      <vt:lpstr>Vad behövs för att det ska ske?</vt:lpstr>
      <vt:lpstr>1. Vilken kunskap som ni behöver kliniskt saknas i de kunskapsstöd som finns tillgängliga?  </vt:lpstr>
      <vt:lpstr>Tack!</vt:lpstr>
    </vt:vector>
  </TitlesOfParts>
  <Company>Göteborgs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Masterutbildning i Evidensbasering och kunskapsstyrning</dc:title>
  <dc:creator>LITS</dc:creator>
  <cp:lastModifiedBy>Morten Sager</cp:lastModifiedBy>
  <cp:revision>566</cp:revision>
  <cp:lastPrinted>2013-05-09T12:09:00Z</cp:lastPrinted>
  <dcterms:created xsi:type="dcterms:W3CDTF">2012-09-13T08:55:06Z</dcterms:created>
  <dcterms:modified xsi:type="dcterms:W3CDTF">2019-11-07T14:27:47Z</dcterms:modified>
</cp:coreProperties>
</file>