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4" r:id="rId3"/>
    <p:sldId id="260" r:id="rId4"/>
    <p:sldId id="265" r:id="rId5"/>
    <p:sldId id="258" r:id="rId6"/>
    <p:sldId id="259" r:id="rId7"/>
    <p:sldId id="261" r:id="rId8"/>
    <p:sldId id="263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4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F653C-020E-4DB7-9037-61C6BA769E7D}" type="datetimeFigureOut">
              <a:rPr lang="sv-SE" smtClean="0"/>
              <a:t>2019-11-07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B5DEC-C364-4BEF-B418-1A9CD4EF3F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7345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Vilka är vi</a:t>
            </a:r>
          </a:p>
          <a:p>
            <a:r>
              <a:rPr lang="sv-SE" dirty="0"/>
              <a:t>Upplägg </a:t>
            </a:r>
            <a:endParaRPr lang="sv-SE" dirty="0" smtClean="0"/>
          </a:p>
          <a:p>
            <a:r>
              <a:rPr lang="sv-SE" baseline="0" dirty="0" smtClean="0"/>
              <a:t>Gott </a:t>
            </a:r>
            <a:r>
              <a:rPr lang="sv-SE" baseline="0" dirty="0"/>
              <a:t>om tid för frågor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857A9-D694-44AD-8A5A-6D90671CF57A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6625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1623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Helena </a:t>
            </a:r>
            <a:r>
              <a:rPr lang="sv-SE" b="1" dirty="0" smtClean="0"/>
              <a:t>Nationell </a:t>
            </a:r>
            <a:r>
              <a:rPr lang="sv-SE" b="1" dirty="0"/>
              <a:t>text </a:t>
            </a:r>
            <a:r>
              <a:rPr lang="sv-SE" dirty="0"/>
              <a:t>med medicinsk bakgrundsinfo,</a:t>
            </a:r>
            <a:r>
              <a:rPr lang="sv-SE" baseline="0" dirty="0"/>
              <a:t> utredning och behandlingsprinciper. </a:t>
            </a:r>
            <a:r>
              <a:rPr lang="sv-SE" baseline="0" dirty="0" smtClean="0"/>
              <a:t>Från början baserade </a:t>
            </a:r>
            <a:r>
              <a:rPr lang="sv-SE" baseline="0" dirty="0"/>
              <a:t>på Viss, Fakta Jönköping och AKO Skåne,</a:t>
            </a:r>
          </a:p>
          <a:p>
            <a:r>
              <a:rPr lang="sv-SE" baseline="0" dirty="0"/>
              <a:t>Till det lägger </a:t>
            </a:r>
            <a:r>
              <a:rPr lang="sv-SE" b="1" baseline="0" dirty="0"/>
              <a:t>regionerna</a:t>
            </a:r>
            <a:r>
              <a:rPr lang="sv-SE" baseline="0" dirty="0"/>
              <a:t> ansvarsfördelning, specifik behandling och remissrutiner baserat på röda och blå RMR och REK. </a:t>
            </a:r>
          </a:p>
          <a:p>
            <a:r>
              <a:rPr lang="sv-SE" baseline="0" dirty="0" smtClean="0"/>
              <a:t>Blanketter, intyg </a:t>
            </a:r>
            <a:r>
              <a:rPr lang="sv-SE" baseline="0" dirty="0" err="1" smtClean="0"/>
              <a:t>etc</a:t>
            </a:r>
            <a:r>
              <a:rPr lang="sv-SE" baseline="0" dirty="0" smtClean="0"/>
              <a:t> kan </a:t>
            </a:r>
            <a:r>
              <a:rPr lang="sv-SE" baseline="0" dirty="0" err="1" smtClean="0"/>
              <a:t>kan</a:t>
            </a:r>
            <a:r>
              <a:rPr lang="sv-SE" baseline="0" dirty="0" smtClean="0"/>
              <a:t> ligga </a:t>
            </a:r>
            <a:r>
              <a:rPr lang="sv-SE" baseline="0" dirty="0"/>
              <a:t>både </a:t>
            </a:r>
            <a:r>
              <a:rPr lang="sv-SE" baseline="0" dirty="0" smtClean="0"/>
              <a:t>nationellt och regionalt.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A3A3B-9E9A-0547-8D62-85A25985D346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1593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Maria?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656B0-47F9-9846-9C66-3391CDDA38B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2395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start_blue_5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B3F35-081C-4DDF-8893-3D43838B3B93}" type="datetimeFigureOut">
              <a:rPr lang="sv-SE" smtClean="0"/>
              <a:t>2019-11-07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A246-7D80-4B23-AA69-07911FDE27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6070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B3F35-081C-4DDF-8893-3D43838B3B93}" type="datetimeFigureOut">
              <a:rPr lang="sv-SE" smtClean="0"/>
              <a:t>2019-11-07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A246-7D80-4B23-AA69-07911FDE27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53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B3F35-081C-4DDF-8893-3D43838B3B93}" type="datetimeFigureOut">
              <a:rPr lang="sv-SE" smtClean="0"/>
              <a:t>2019-11-07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A246-7D80-4B23-AA69-07911FDE27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2358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bild_A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13821"/>
            <a:ext cx="12191999" cy="323035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838200" y="2554171"/>
            <a:ext cx="10903872" cy="1536000"/>
          </a:xfrm>
        </p:spPr>
        <p:txBody>
          <a:bodyPr lIns="0" tIns="0" rIns="0" bIns="0" anchor="ctr" anchorCtr="0"/>
          <a:lstStyle>
            <a:lvl1pPr algn="l">
              <a:defRPr sz="5333" baseline="0"/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3720" y="4291702"/>
            <a:ext cx="2047331" cy="48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4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B3F35-081C-4DDF-8893-3D43838B3B93}" type="datetimeFigureOut">
              <a:rPr lang="sv-SE" smtClean="0"/>
              <a:t>2019-11-07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A246-7D80-4B23-AA69-07911FDE27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3440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B3F35-081C-4DDF-8893-3D43838B3B93}" type="datetimeFigureOut">
              <a:rPr lang="sv-SE" smtClean="0"/>
              <a:t>2019-11-07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A246-7D80-4B23-AA69-07911FDE27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5821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B3F35-081C-4DDF-8893-3D43838B3B93}" type="datetimeFigureOut">
              <a:rPr lang="sv-SE" smtClean="0"/>
              <a:t>2019-11-07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A246-7D80-4B23-AA69-07911FDE27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7718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B3F35-081C-4DDF-8893-3D43838B3B93}" type="datetimeFigureOut">
              <a:rPr lang="sv-SE" smtClean="0"/>
              <a:t>2019-11-07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A246-7D80-4B23-AA69-07911FDE27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5449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B3F35-081C-4DDF-8893-3D43838B3B93}" type="datetimeFigureOut">
              <a:rPr lang="sv-SE" smtClean="0"/>
              <a:t>2019-11-07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A246-7D80-4B23-AA69-07911FDE27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4740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B3F35-081C-4DDF-8893-3D43838B3B93}" type="datetimeFigureOut">
              <a:rPr lang="sv-SE" smtClean="0"/>
              <a:t>2019-11-07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A246-7D80-4B23-AA69-07911FDE27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0330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B3F35-081C-4DDF-8893-3D43838B3B93}" type="datetimeFigureOut">
              <a:rPr lang="sv-SE" smtClean="0"/>
              <a:t>2019-11-07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A246-7D80-4B23-AA69-07911FDE27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9152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B3F35-081C-4DDF-8893-3D43838B3B93}" type="datetimeFigureOut">
              <a:rPr lang="sv-SE" smtClean="0"/>
              <a:t>2019-11-07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A246-7D80-4B23-AA69-07911FDE27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447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B3F35-081C-4DDF-8893-3D43838B3B93}" type="datetimeFigureOut">
              <a:rPr lang="sv-SE" smtClean="0"/>
              <a:t>2019-11-07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EA246-7D80-4B23-AA69-07911FDE27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539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localhost/Volumes/Centralen/HD1/Vastra%20Gotalandsregionen/VGR%2015-2735%20Utveckling%20grafisk%20profil/Mallar%202015/Powerpoint/Dekor_powerpoint/Blue/Dekor_ppt_undersidor_blue.pn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elltklinisktkunskapsstod.se/dokument/Prim%C3%A4r_nokturn_enures_hos_barn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file://localhost/Volumes/Centralen/HD1/Vastra%20Gotalandsregionen/VGR%2015-2735%20Utveckling%20grafisk%20profil/Mallar%202015/Powerpoint/Dekor_powerpoint/Blue/Dekor_ppt_undersidor_blue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Volumes/Centralen/HD1/Vastra%20Gotalandsregionen/VGR%2015-2735%20Utveckling%20grafisk%20profil/Mallar%202015/Powerpoint/Dekor_powerpoint/Blue/Dekor_ppt_undersidor_blue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file://localhost/Volumes/Centralen/HD1/Vastra%20Gotalandsregionen/VGR%2015-2735%20Utveckling%20grafisk%20profil/Mallar%202015/Powerpoint/Dekor_powerpoint/Blue/Dekor_ppt_undersidor_blue.png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undersidor_blue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undersidor_blue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undersidor_blue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8199" y="2554171"/>
            <a:ext cx="11135436" cy="2175484"/>
          </a:xfrm>
        </p:spPr>
        <p:txBody>
          <a:bodyPr>
            <a:normAutofit fontScale="90000"/>
          </a:bodyPr>
          <a:lstStyle/>
          <a:p>
            <a:pPr algn="ctr"/>
            <a:r>
              <a:rPr lang="sv-SE" b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sv-SE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sv-SE" b="1" dirty="0" smtClean="0">
                <a:solidFill>
                  <a:schemeClr val="bg1">
                    <a:lumMod val="95000"/>
                  </a:schemeClr>
                </a:solidFill>
              </a:rPr>
              <a:t>Nationellt </a:t>
            </a:r>
            <a:r>
              <a:rPr lang="sv-SE" b="1" dirty="0">
                <a:solidFill>
                  <a:schemeClr val="bg1">
                    <a:lumMod val="95000"/>
                  </a:schemeClr>
                </a:solidFill>
              </a:rPr>
              <a:t>kliniskt kunskapsstöd, </a:t>
            </a:r>
            <a:r>
              <a:rPr lang="sv-SE" b="1" dirty="0" smtClean="0">
                <a:solidFill>
                  <a:schemeClr val="bg1">
                    <a:lumMod val="95000"/>
                  </a:schemeClr>
                </a:solidFill>
              </a:rPr>
              <a:t>NKK</a:t>
            </a:r>
            <a:br>
              <a:rPr lang="sv-SE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sv-SE" b="1" dirty="0" smtClean="0">
                <a:solidFill>
                  <a:schemeClr val="bg1">
                    <a:lumMod val="95000"/>
                  </a:schemeClr>
                </a:solidFill>
              </a:rPr>
              <a:t>Allmänläkardygnet 191107</a:t>
            </a:r>
            <a:br>
              <a:rPr lang="sv-SE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sv-SE" sz="3600" b="1" dirty="0" smtClean="0">
                <a:solidFill>
                  <a:schemeClr val="bg1">
                    <a:lumMod val="95000"/>
                  </a:schemeClr>
                </a:solidFill>
              </a:rPr>
              <a:t>Helena Gotte</a:t>
            </a:r>
            <a:endParaRPr lang="sv-SE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21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10400" y="405817"/>
            <a:ext cx="10771200" cy="1382400"/>
          </a:xfrm>
        </p:spPr>
        <p:txBody>
          <a:bodyPr/>
          <a:lstStyle/>
          <a:p>
            <a:pPr algn="ctr"/>
            <a:r>
              <a:rPr lang="sv-SE" dirty="0" smtClean="0"/>
              <a:t>Nationellt kliniskt kunskapsstöd  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533" dirty="0" smtClean="0"/>
              <a:t>Har sitt ursprung i viss.nu, Fakta och AKO Skåne</a:t>
            </a:r>
            <a:endParaRPr lang="sv-SE" sz="2533" dirty="0"/>
          </a:p>
          <a:p>
            <a:r>
              <a:rPr lang="sv-SE" sz="2533" dirty="0"/>
              <a:t>Ska vara ett effektivt verktyg för professionen </a:t>
            </a:r>
            <a:r>
              <a:rPr lang="sv-SE" sz="2533" dirty="0" smtClean="0"/>
              <a:t>och </a:t>
            </a:r>
            <a:r>
              <a:rPr lang="sv-SE" sz="2533" dirty="0"/>
              <a:t>bidra till evidensbaserad praktik vid alla vårdcentraler i Sverige – för god och jämlik vård</a:t>
            </a:r>
            <a:r>
              <a:rPr lang="sv-SE" sz="2533" dirty="0" smtClean="0"/>
              <a:t>.</a:t>
            </a:r>
            <a:endParaRPr lang="sv-SE" sz="2533" dirty="0"/>
          </a:p>
          <a:p>
            <a:r>
              <a:rPr lang="sv-SE" sz="2533" dirty="0"/>
              <a:t>Ska vara ett användbart </a:t>
            </a:r>
            <a:r>
              <a:rPr lang="sv-SE" sz="2533" dirty="0">
                <a:solidFill>
                  <a:srgbClr val="FF0000"/>
                </a:solidFill>
              </a:rPr>
              <a:t>stöd för att på bästa sätt kunna </a:t>
            </a:r>
            <a:r>
              <a:rPr lang="sv-SE" sz="2533" dirty="0" smtClean="0">
                <a:solidFill>
                  <a:srgbClr val="FF0000"/>
                </a:solidFill>
              </a:rPr>
              <a:t>göra bedömningar</a:t>
            </a:r>
            <a:r>
              <a:rPr lang="sv-SE" sz="2533" dirty="0" smtClean="0"/>
              <a:t> </a:t>
            </a:r>
            <a:r>
              <a:rPr lang="sv-SE" sz="2533" dirty="0"/>
              <a:t>baserade på en kombination av kunskapsstöd, egen erfarenhet och avvägningar utifrån den enskilde </a:t>
            </a:r>
            <a:r>
              <a:rPr lang="sv-SE" sz="2533" dirty="0" smtClean="0"/>
              <a:t>patientens </a:t>
            </a:r>
            <a:r>
              <a:rPr lang="sv-SE" sz="2533" dirty="0"/>
              <a:t>behov. </a:t>
            </a:r>
            <a:endParaRPr lang="sv-SE" sz="2533" dirty="0" smtClean="0"/>
          </a:p>
          <a:p>
            <a:r>
              <a:rPr lang="sv-SE" sz="2533" dirty="0" smtClean="0"/>
              <a:t>NKK är ingen checklista.</a:t>
            </a:r>
            <a:endParaRPr lang="sv-SE" sz="2533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4" name="Bildobjekt 4">
            <a:extLst>
              <a:ext uri="{FF2B5EF4-FFF2-40B4-BE49-F238E27FC236}">
                <a16:creationId xmlns="" xmlns:a16="http://schemas.microsoft.com/office/drawing/2014/main" id="{290916CB-960D-EF46-A702-F0E8A802B455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900" y="6641063"/>
            <a:ext cx="15059916" cy="22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54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ildobjekt 4">
            <a:extLst>
              <a:ext uri="{FF2B5EF4-FFF2-40B4-BE49-F238E27FC236}">
                <a16:creationId xmlns="" xmlns:a16="http://schemas.microsoft.com/office/drawing/2014/main" id="{81DC6A09-5D48-3A4B-8648-643D0DBA4369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900" y="6641063"/>
            <a:ext cx="15059916" cy="22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" name="textruta 139">
            <a:extLst>
              <a:ext uri="{FF2B5EF4-FFF2-40B4-BE49-F238E27FC236}">
                <a16:creationId xmlns="" xmlns:a16="http://schemas.microsoft.com/office/drawing/2014/main" id="{B6F9F005-1302-8245-ABA8-F58133F71FEF}"/>
              </a:ext>
            </a:extLst>
          </p:cNvPr>
          <p:cNvSpPr txBox="1"/>
          <p:nvPr/>
        </p:nvSpPr>
        <p:spPr>
          <a:xfrm>
            <a:off x="5808321" y="759274"/>
            <a:ext cx="461953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latin typeface="+mj-lt"/>
              </a:rPr>
              <a:t>Specifikt för VGR (tillägg)</a:t>
            </a:r>
          </a:p>
          <a:p>
            <a:r>
              <a:rPr lang="sv-SE" b="1" dirty="0" smtClean="0">
                <a:latin typeface="+mj-lt"/>
              </a:rPr>
              <a:t>Tas fram av redaktionen tillsammans med RPO och primärvårdsrådet</a:t>
            </a:r>
            <a:endParaRPr lang="sv-SE" b="1" dirty="0">
              <a:latin typeface="+mj-lt"/>
            </a:endParaRPr>
          </a:p>
        </p:txBody>
      </p:sp>
      <p:sp>
        <p:nvSpPr>
          <p:cNvPr id="143" name="Plus 142">
            <a:extLst>
              <a:ext uri="{FF2B5EF4-FFF2-40B4-BE49-F238E27FC236}">
                <a16:creationId xmlns="" xmlns:a16="http://schemas.microsoft.com/office/drawing/2014/main" id="{CF2CE438-5586-8047-BC73-A3F61621FD14}"/>
              </a:ext>
            </a:extLst>
          </p:cNvPr>
          <p:cNvSpPr/>
          <p:nvPr/>
        </p:nvSpPr>
        <p:spPr>
          <a:xfrm>
            <a:off x="4317367" y="3460366"/>
            <a:ext cx="546896" cy="534273"/>
          </a:xfrm>
          <a:prstGeom prst="mathPlus">
            <a:avLst>
              <a:gd name="adj1" fmla="val 1903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33" dirty="0"/>
          </a:p>
        </p:txBody>
      </p:sp>
      <p:sp>
        <p:nvSpPr>
          <p:cNvPr id="132" name="textruta 131">
            <a:extLst>
              <a:ext uri="{FF2B5EF4-FFF2-40B4-BE49-F238E27FC236}">
                <a16:creationId xmlns="" xmlns:a16="http://schemas.microsoft.com/office/drawing/2014/main" id="{9550573B-4DA1-9544-A61D-FD4EFBDBAF54}"/>
              </a:ext>
            </a:extLst>
          </p:cNvPr>
          <p:cNvSpPr txBox="1"/>
          <p:nvPr/>
        </p:nvSpPr>
        <p:spPr>
          <a:xfrm>
            <a:off x="762907" y="759274"/>
            <a:ext cx="39139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latin typeface="+mj-lt"/>
              </a:rPr>
              <a:t>Nationell text</a:t>
            </a:r>
          </a:p>
          <a:p>
            <a:r>
              <a:rPr lang="sv-SE" b="1" dirty="0">
                <a:latin typeface="+mj-lt"/>
              </a:rPr>
              <a:t>G</a:t>
            </a:r>
            <a:r>
              <a:rPr lang="sv-SE" b="1" dirty="0" smtClean="0">
                <a:latin typeface="+mj-lt"/>
              </a:rPr>
              <a:t>ranskas i nationell remiss</a:t>
            </a:r>
            <a:endParaRPr lang="sv-SE" b="1" dirty="0">
              <a:latin typeface="+mj-lt"/>
            </a:endParaRPr>
          </a:p>
        </p:txBody>
      </p:sp>
      <p:grpSp>
        <p:nvGrpSpPr>
          <p:cNvPr id="3" name="Grupp 2">
            <a:extLst>
              <a:ext uri="{FF2B5EF4-FFF2-40B4-BE49-F238E27FC236}">
                <a16:creationId xmlns="" xmlns:a16="http://schemas.microsoft.com/office/drawing/2014/main" id="{A19DAD31-A821-B543-B2C1-04009F759663}"/>
              </a:ext>
            </a:extLst>
          </p:cNvPr>
          <p:cNvGrpSpPr/>
          <p:nvPr/>
        </p:nvGrpSpPr>
        <p:grpSpPr>
          <a:xfrm>
            <a:off x="6040918" y="2200287"/>
            <a:ext cx="2642952" cy="2984922"/>
            <a:chOff x="3588860" y="2299419"/>
            <a:chExt cx="1917610" cy="2462577"/>
          </a:xfrm>
        </p:grpSpPr>
        <p:pic>
          <p:nvPicPr>
            <p:cNvPr id="6" name="Bildobjekt 5">
              <a:extLst>
                <a:ext uri="{FF2B5EF4-FFF2-40B4-BE49-F238E27FC236}">
                  <a16:creationId xmlns="" xmlns:a16="http://schemas.microsoft.com/office/drawing/2014/main" id="{5A824797-65F6-3344-B2A6-F9F2C9BE04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44" t="16543" r="40710" b="52099"/>
            <a:stretch/>
          </p:blipFill>
          <p:spPr>
            <a:xfrm>
              <a:off x="4191309" y="2299419"/>
              <a:ext cx="1231047" cy="180776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8" name="Bildobjekt 17">
              <a:extLst>
                <a:ext uri="{FF2B5EF4-FFF2-40B4-BE49-F238E27FC236}">
                  <a16:creationId xmlns="" xmlns:a16="http://schemas.microsoft.com/office/drawing/2014/main" id="{275108B5-7C23-E245-A95A-F9CF6479E3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93" t="19572" r="43168" b="49914"/>
            <a:stretch/>
          </p:blipFill>
          <p:spPr>
            <a:xfrm>
              <a:off x="3588860" y="2682649"/>
              <a:ext cx="1265728" cy="1753463"/>
            </a:xfrm>
            <a:prstGeom prst="rect">
              <a:avLst/>
            </a:prstGeom>
          </p:spPr>
        </p:pic>
        <p:pic>
          <p:nvPicPr>
            <p:cNvPr id="8" name="Bildobjekt 7">
              <a:extLst>
                <a:ext uri="{FF2B5EF4-FFF2-40B4-BE49-F238E27FC236}">
                  <a16:creationId xmlns="" xmlns:a16="http://schemas.microsoft.com/office/drawing/2014/main" id="{AF755E85-D719-FE45-8C5E-B0AC632F63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09" t="49738" r="50681" b="15309"/>
            <a:stretch/>
          </p:blipFill>
          <p:spPr>
            <a:xfrm>
              <a:off x="4463979" y="3254801"/>
              <a:ext cx="1042491" cy="1507195"/>
            </a:xfrm>
            <a:prstGeom prst="rect">
              <a:avLst/>
            </a:prstGeom>
          </p:spPr>
        </p:pic>
      </p:grpSp>
      <p:sp>
        <p:nvSpPr>
          <p:cNvPr id="19" name="textruta 18">
            <a:extLst>
              <a:ext uri="{FF2B5EF4-FFF2-40B4-BE49-F238E27FC236}">
                <a16:creationId xmlns="" xmlns:a16="http://schemas.microsoft.com/office/drawing/2014/main" id="{5C83EF66-E27E-044A-9ACD-1F20CE4FD888}"/>
              </a:ext>
            </a:extLst>
          </p:cNvPr>
          <p:cNvSpPr txBox="1"/>
          <p:nvPr/>
        </p:nvSpPr>
        <p:spPr>
          <a:xfrm>
            <a:off x="904442" y="2322887"/>
            <a:ext cx="2123927" cy="286232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2400" b="1" dirty="0"/>
              <a:t>DIAGNOS</a:t>
            </a:r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>Bakgrund</a:t>
            </a:r>
          </a:p>
          <a:p>
            <a:pPr>
              <a:lnSpc>
                <a:spcPct val="150000"/>
              </a:lnSpc>
            </a:pPr>
            <a:r>
              <a:rPr lang="sv-SE" sz="2400" dirty="0"/>
              <a:t>Utredning</a:t>
            </a:r>
          </a:p>
          <a:p>
            <a:pPr>
              <a:lnSpc>
                <a:spcPct val="150000"/>
              </a:lnSpc>
            </a:pPr>
            <a:r>
              <a:rPr lang="sv-SE" sz="2400" dirty="0" smtClean="0"/>
              <a:t>Viss behandling</a:t>
            </a:r>
            <a:endParaRPr lang="sv-SE" sz="2400" dirty="0"/>
          </a:p>
          <a:p>
            <a:pPr>
              <a:lnSpc>
                <a:spcPct val="150000"/>
              </a:lnSpc>
            </a:pPr>
            <a:r>
              <a:rPr lang="sv-SE" sz="2400" dirty="0"/>
              <a:t>Uppföljning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9135208" y="2321169"/>
            <a:ext cx="2532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Ansvarsfördelning</a:t>
            </a:r>
          </a:p>
          <a:p>
            <a:r>
              <a:rPr lang="sv-SE" sz="2400" dirty="0" smtClean="0"/>
              <a:t>Remissrutiner</a:t>
            </a:r>
          </a:p>
          <a:p>
            <a:r>
              <a:rPr lang="sv-SE" sz="2400" dirty="0" smtClean="0"/>
              <a:t>Specifik behandling </a:t>
            </a:r>
            <a:endParaRPr lang="sv-SE" sz="2400" dirty="0"/>
          </a:p>
        </p:txBody>
      </p:sp>
      <p:sp>
        <p:nvSpPr>
          <p:cNvPr id="5" name="textruta 4"/>
          <p:cNvSpPr txBox="1"/>
          <p:nvPr/>
        </p:nvSpPr>
        <p:spPr>
          <a:xfrm>
            <a:off x="762907" y="5578900"/>
            <a:ext cx="1027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Exempel: </a:t>
            </a:r>
            <a:r>
              <a:rPr lang="sv-SE" dirty="0" smtClean="0">
                <a:solidFill>
                  <a:schemeClr val="accent5"/>
                </a:solidFill>
                <a:hlinkClick r:id="rId8"/>
              </a:rPr>
              <a:t>https://nationelltklinisktkunskapsstod.se/dokument/Prim%C3%A4r_nokturn_enures_hos_barn</a:t>
            </a:r>
            <a:endParaRPr lang="sv-SE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48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/>
          <p:cNvGrpSpPr/>
          <p:nvPr/>
        </p:nvGrpSpPr>
        <p:grpSpPr>
          <a:xfrm>
            <a:off x="1273216" y="929382"/>
            <a:ext cx="8831483" cy="5081287"/>
            <a:chOff x="1427746" y="740780"/>
            <a:chExt cx="8595930" cy="5023412"/>
          </a:xfrm>
        </p:grpSpPr>
        <p:sp>
          <p:nvSpPr>
            <p:cNvPr id="5" name="Moln 4"/>
            <p:cNvSpPr/>
            <p:nvPr/>
          </p:nvSpPr>
          <p:spPr>
            <a:xfrm>
              <a:off x="2095405" y="3949238"/>
              <a:ext cx="2122470" cy="1387632"/>
            </a:xfrm>
            <a:prstGeom prst="cloud">
              <a:avLst/>
            </a:prstGeom>
            <a:solidFill>
              <a:srgbClr val="D5E5F4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rgbClr val="000066"/>
                  </a:solidFill>
                  <a:latin typeface="Arial" charset="0"/>
                  <a:ea typeface="Calibri" charset="0"/>
                </a:rPr>
                <a:t>Pålitligt</a:t>
              </a:r>
              <a:endParaRPr lang="sv-SE" sz="1100" dirty="0">
                <a:latin typeface="Times New Roman" charset="0"/>
                <a:ea typeface="Calibri" charset="0"/>
              </a:endParaRPr>
            </a:p>
            <a:p>
              <a:pPr algn="ctr"/>
              <a:r>
                <a:rPr lang="en-US" sz="700" dirty="0" err="1">
                  <a:solidFill>
                    <a:srgbClr val="000066"/>
                  </a:solidFill>
                  <a:latin typeface="Arial" charset="0"/>
                  <a:ea typeface="Calibri" charset="0"/>
                </a:rPr>
                <a:t>Evidensbaserat</a:t>
              </a:r>
              <a:r>
                <a:rPr lang="en-US" sz="700" dirty="0">
                  <a:solidFill>
                    <a:srgbClr val="000066"/>
                  </a:solidFill>
                  <a:latin typeface="Arial" charset="0"/>
                  <a:ea typeface="Calibri" charset="0"/>
                </a:rPr>
                <a:t>, </a:t>
              </a:r>
              <a:endParaRPr lang="sv-SE" sz="1100" dirty="0">
                <a:latin typeface="Times New Roman" charset="0"/>
                <a:ea typeface="Calibri" charset="0"/>
              </a:endParaRPr>
            </a:p>
            <a:p>
              <a:pPr algn="ctr"/>
              <a:r>
                <a:rPr lang="en-US" sz="700" dirty="0">
                  <a:solidFill>
                    <a:srgbClr val="000066"/>
                  </a:solidFill>
                  <a:latin typeface="Arial" charset="0"/>
                  <a:ea typeface="Calibri" charset="0"/>
                </a:rPr>
                <a:t>”up to date”</a:t>
              </a:r>
              <a:endParaRPr lang="sv-SE" sz="1100" dirty="0">
                <a:latin typeface="Times New Roman" charset="0"/>
                <a:ea typeface="Calibri" charset="0"/>
              </a:endParaRPr>
            </a:p>
          </p:txBody>
        </p:sp>
        <p:sp>
          <p:nvSpPr>
            <p:cNvPr id="6" name="Moln 5"/>
            <p:cNvSpPr/>
            <p:nvPr/>
          </p:nvSpPr>
          <p:spPr>
            <a:xfrm>
              <a:off x="3028320" y="740780"/>
              <a:ext cx="3806445" cy="1631815"/>
            </a:xfrm>
            <a:prstGeom prst="cloud">
              <a:avLst/>
            </a:prstGeom>
            <a:solidFill>
              <a:srgbClr val="D5E5F4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rgbClr val="000066"/>
                </a:solidFill>
                <a:latin typeface="Arial" charset="0"/>
                <a:ea typeface="Calibri" charset="0"/>
              </a:endParaRPr>
            </a:p>
            <a:p>
              <a:pPr algn="ctr"/>
              <a:r>
                <a:rPr lang="sv-SE" sz="1600" dirty="0">
                  <a:solidFill>
                    <a:srgbClr val="000066"/>
                  </a:solidFill>
                  <a:latin typeface="Arial" charset="0"/>
                  <a:ea typeface="Calibri" charset="0"/>
                </a:rPr>
                <a:t>Kliniskt relevant</a:t>
              </a:r>
            </a:p>
            <a:p>
              <a:pPr algn="ctr"/>
              <a:r>
                <a:rPr lang="sv-SE" sz="800" dirty="0">
                  <a:solidFill>
                    <a:srgbClr val="000066"/>
                  </a:solidFill>
                  <a:latin typeface="Arial" charset="0"/>
                  <a:ea typeface="Calibri" charset="0"/>
                </a:rPr>
                <a:t>Anpassad till den kliniska vardagen</a:t>
              </a:r>
              <a:endParaRPr lang="sv-SE" sz="2800" dirty="0">
                <a:latin typeface="Times New Roman" charset="0"/>
                <a:ea typeface="Calibri" charset="0"/>
              </a:endParaRPr>
            </a:p>
            <a:p>
              <a:pPr algn="ctr"/>
              <a:endParaRPr lang="sv-SE" sz="1600" dirty="0">
                <a:solidFill>
                  <a:srgbClr val="000066"/>
                </a:solidFill>
                <a:latin typeface="Arial" charset="0"/>
                <a:ea typeface="Calibri" charset="0"/>
              </a:endParaRPr>
            </a:p>
          </p:txBody>
        </p:sp>
        <p:sp>
          <p:nvSpPr>
            <p:cNvPr id="7" name="Moln 6"/>
            <p:cNvSpPr/>
            <p:nvPr/>
          </p:nvSpPr>
          <p:spPr>
            <a:xfrm>
              <a:off x="6834765" y="1011167"/>
              <a:ext cx="3026100" cy="1583789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600">
                  <a:solidFill>
                    <a:srgbClr val="000066"/>
                  </a:solidFill>
                  <a:latin typeface="Arial" charset="0"/>
                  <a:ea typeface="Calibri" charset="0"/>
                </a:rPr>
                <a:t>Lätt att hitta i</a:t>
              </a:r>
              <a:endParaRPr lang="sv-SE" sz="1100">
                <a:latin typeface="Times New Roman" charset="0"/>
                <a:ea typeface="Calibri" charset="0"/>
              </a:endParaRPr>
            </a:p>
            <a:p>
              <a:pPr algn="ctr"/>
              <a:r>
                <a:rPr lang="sv-SE" sz="700">
                  <a:solidFill>
                    <a:srgbClr val="000066"/>
                  </a:solidFill>
                  <a:latin typeface="Arial" charset="0"/>
                  <a:ea typeface="Calibri" charset="0"/>
                </a:rPr>
                <a:t>Gemensam rubrikstruktur, välfungerande sökfunktion</a:t>
              </a:r>
              <a:endParaRPr lang="sv-SE" sz="1100">
                <a:latin typeface="Times New Roman" charset="0"/>
                <a:ea typeface="Calibri" charset="0"/>
              </a:endParaRPr>
            </a:p>
          </p:txBody>
        </p:sp>
        <p:sp>
          <p:nvSpPr>
            <p:cNvPr id="8" name="Moln 7"/>
            <p:cNvSpPr/>
            <p:nvPr/>
          </p:nvSpPr>
          <p:spPr>
            <a:xfrm>
              <a:off x="1427746" y="2314961"/>
              <a:ext cx="2759783" cy="1501727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600" dirty="0">
                  <a:solidFill>
                    <a:srgbClr val="000066"/>
                  </a:solidFill>
                  <a:latin typeface="Arial" charset="0"/>
                  <a:ea typeface="Calibri" charset="0"/>
                </a:rPr>
                <a:t>Konkret</a:t>
              </a:r>
              <a:endParaRPr lang="sv-SE" sz="1100" dirty="0">
                <a:latin typeface="Times New Roman" charset="0"/>
                <a:ea typeface="Calibri" charset="0"/>
              </a:endParaRPr>
            </a:p>
            <a:p>
              <a:pPr algn="ctr"/>
              <a:r>
                <a:rPr lang="sv-SE" sz="700" dirty="0">
                  <a:solidFill>
                    <a:srgbClr val="000066"/>
                  </a:solidFill>
                  <a:latin typeface="Arial" charset="0"/>
                  <a:ea typeface="Calibri" charset="0"/>
                </a:rPr>
                <a:t>Handfast</a:t>
              </a:r>
              <a:endParaRPr lang="sv-SE" sz="1100" dirty="0">
                <a:latin typeface="Times New Roman" charset="0"/>
                <a:ea typeface="Calibri" charset="0"/>
              </a:endParaRPr>
            </a:p>
          </p:txBody>
        </p:sp>
        <p:sp>
          <p:nvSpPr>
            <p:cNvPr id="9" name="Moln 8"/>
            <p:cNvSpPr/>
            <p:nvPr/>
          </p:nvSpPr>
          <p:spPr>
            <a:xfrm>
              <a:off x="7338977" y="2598790"/>
              <a:ext cx="2684699" cy="1287666"/>
            </a:xfrm>
            <a:prstGeom prst="cloud">
              <a:avLst/>
            </a:prstGeom>
            <a:solidFill>
              <a:srgbClr val="D5E5F4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600" dirty="0">
                  <a:solidFill>
                    <a:srgbClr val="000066"/>
                  </a:solidFill>
                  <a:latin typeface="Arial" charset="0"/>
                  <a:ea typeface="Calibri" charset="0"/>
                </a:rPr>
                <a:t>Aktuellt</a:t>
              </a:r>
              <a:endParaRPr lang="sv-SE" sz="1100" dirty="0">
                <a:latin typeface="Times New Roman" charset="0"/>
                <a:ea typeface="Calibri" charset="0"/>
              </a:endParaRPr>
            </a:p>
            <a:p>
              <a:pPr algn="ctr"/>
              <a:r>
                <a:rPr lang="sv-SE" sz="700" dirty="0">
                  <a:solidFill>
                    <a:srgbClr val="000066"/>
                  </a:solidFill>
                  <a:latin typeface="Arial" charset="0"/>
                  <a:ea typeface="Calibri" charset="0"/>
                </a:rPr>
                <a:t>Samtliga stöd </a:t>
              </a:r>
              <a:r>
                <a:rPr lang="sv-SE" sz="700" dirty="0" smtClean="0">
                  <a:solidFill>
                    <a:srgbClr val="000066"/>
                  </a:solidFill>
                  <a:latin typeface="Arial" charset="0"/>
                  <a:ea typeface="Calibri" charset="0"/>
                </a:rPr>
                <a:t>giltiga</a:t>
              </a:r>
              <a:endParaRPr lang="sv-SE" sz="1100" dirty="0">
                <a:latin typeface="Times New Roman" charset="0"/>
                <a:ea typeface="Calibri" charset="0"/>
              </a:endParaRPr>
            </a:p>
          </p:txBody>
        </p:sp>
        <p:sp>
          <p:nvSpPr>
            <p:cNvPr id="10" name="Moln 9"/>
            <p:cNvSpPr/>
            <p:nvPr/>
          </p:nvSpPr>
          <p:spPr>
            <a:xfrm>
              <a:off x="6497810" y="4028358"/>
              <a:ext cx="3147146" cy="1735834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600">
                  <a:solidFill>
                    <a:srgbClr val="000066"/>
                  </a:solidFill>
                  <a:latin typeface="Arial" charset="0"/>
                  <a:ea typeface="Calibri" charset="0"/>
                </a:rPr>
                <a:t>Snabbläst</a:t>
              </a:r>
              <a:endParaRPr lang="sv-SE" sz="1100">
                <a:latin typeface="Times New Roman" charset="0"/>
                <a:ea typeface="Calibri" charset="0"/>
              </a:endParaRPr>
            </a:p>
            <a:p>
              <a:pPr algn="ctr"/>
              <a:r>
                <a:rPr lang="sv-SE" sz="700">
                  <a:solidFill>
                    <a:srgbClr val="000066"/>
                  </a:solidFill>
                  <a:latin typeface="Arial" charset="0"/>
                  <a:ea typeface="Calibri" charset="0"/>
                </a:rPr>
                <a:t>Kort, koncist och illustrativt</a:t>
              </a:r>
              <a:endParaRPr lang="sv-SE" sz="1100">
                <a:latin typeface="Times New Roman" charset="0"/>
                <a:ea typeface="Calibri" charset="0"/>
              </a:endParaRPr>
            </a:p>
          </p:txBody>
        </p:sp>
        <p:pic>
          <p:nvPicPr>
            <p:cNvPr id="11" name="Bildobjekt 10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3835" y="2300411"/>
              <a:ext cx="2005512" cy="33525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textruta 2"/>
          <p:cNvSpPr txBox="1"/>
          <p:nvPr/>
        </p:nvSpPr>
        <p:spPr>
          <a:xfrm>
            <a:off x="231493" y="283051"/>
            <a:ext cx="8935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/>
              <a:t>För läsaren ska NKK vara:</a:t>
            </a:r>
            <a:endParaRPr lang="sv-SE" sz="3200" dirty="0"/>
          </a:p>
        </p:txBody>
      </p:sp>
      <p:pic>
        <p:nvPicPr>
          <p:cNvPr id="12" name="Bildobjekt 4">
            <a:extLst>
              <a:ext uri="{FF2B5EF4-FFF2-40B4-BE49-F238E27FC236}">
                <a16:creationId xmlns="" xmlns:a16="http://schemas.microsoft.com/office/drawing/2014/main" id="{290916CB-960D-EF46-A702-F0E8A802B455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900" y="6641063"/>
            <a:ext cx="15059916" cy="22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70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="" xmlns:a16="http://schemas.microsoft.com/office/drawing/2014/main" id="{4D8B378F-FB7D-C444-BDF1-4DC692D9256D}"/>
              </a:ext>
            </a:extLst>
          </p:cNvPr>
          <p:cNvSpPr txBox="1"/>
          <p:nvPr/>
        </p:nvSpPr>
        <p:spPr>
          <a:xfrm>
            <a:off x="6664850" y="1671036"/>
            <a:ext cx="24929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rgbClr val="3956CA"/>
                </a:solidFill>
              </a:rPr>
              <a:t>Norra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Infektion och smittskydd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Öron, näsa, hals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="" xmlns:a16="http://schemas.microsoft.com/office/drawing/2014/main" id="{F6912FC0-120B-EE43-9ACF-407CEE263147}"/>
              </a:ext>
            </a:extLst>
          </p:cNvPr>
          <p:cNvSpPr txBox="1"/>
          <p:nvPr/>
        </p:nvSpPr>
        <p:spPr>
          <a:xfrm>
            <a:off x="6585753" y="3278750"/>
            <a:ext cx="23649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rgbClr val="00B050"/>
                </a:solidFill>
              </a:rPr>
              <a:t>Stockholm-Gotland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Blod och koagulation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Hjärta och kärl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Hud och kön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Reumatiska sjukdomar 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="" xmlns:a16="http://schemas.microsoft.com/office/drawing/2014/main" id="{538D4111-EAD5-FA47-89D3-5EEB5B382049}"/>
              </a:ext>
            </a:extLst>
          </p:cNvPr>
          <p:cNvSpPr txBox="1"/>
          <p:nvPr/>
        </p:nvSpPr>
        <p:spPr>
          <a:xfrm>
            <a:off x="6743946" y="4621113"/>
            <a:ext cx="2334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rgbClr val="EF8EA1"/>
                </a:solidFill>
              </a:rPr>
              <a:t>Sydöstra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Endokrina organ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Levnadsvanor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Palliativ vård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="" xmlns:a16="http://schemas.microsoft.com/office/drawing/2014/main" id="{2EE8175D-4B70-504F-B1C2-CBD56EDD4D79}"/>
              </a:ext>
            </a:extLst>
          </p:cNvPr>
          <p:cNvSpPr txBox="1"/>
          <p:nvPr/>
        </p:nvSpPr>
        <p:spPr>
          <a:xfrm>
            <a:off x="4306453" y="5098166"/>
            <a:ext cx="27762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chemeClr val="accent4">
                    <a:lumMod val="75000"/>
                  </a:schemeClr>
                </a:solidFill>
              </a:rPr>
              <a:t>Södra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Barn- och ungdomshälsa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Mäns hälsa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Nervsystemet och smärta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Njurar och </a:t>
            </a:r>
            <a:r>
              <a:rPr lang="sv-SE" sz="1400" dirty="0" err="1"/>
              <a:t>urogenitala</a:t>
            </a:r>
            <a:r>
              <a:rPr lang="sv-SE" sz="1400" dirty="0"/>
              <a:t> organ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Ögon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="" xmlns:a16="http://schemas.microsoft.com/office/drawing/2014/main" id="{0644F616-53EC-3441-AD88-D09629EE0815}"/>
              </a:ext>
            </a:extLst>
          </p:cNvPr>
          <p:cNvSpPr txBox="1"/>
          <p:nvPr/>
        </p:nvSpPr>
        <p:spPr>
          <a:xfrm>
            <a:off x="2587869" y="2253705"/>
            <a:ext cx="249295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rgbClr val="FF0000"/>
                </a:solidFill>
              </a:rPr>
              <a:t>Uppsala-Örebro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Akuta tillstånd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Allergi och överkänslighet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Andningsvägar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Arbets-  och miljömedicin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Habilitering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Äldres hälsa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="" xmlns:a16="http://schemas.microsoft.com/office/drawing/2014/main" id="{AF6368C6-324F-C04D-AE85-05F2BFECC94D}"/>
              </a:ext>
            </a:extLst>
          </p:cNvPr>
          <p:cNvSpPr txBox="1"/>
          <p:nvPr/>
        </p:nvSpPr>
        <p:spPr>
          <a:xfrm>
            <a:off x="2305935" y="3996811"/>
            <a:ext cx="24929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rgbClr val="00B0F0"/>
                </a:solidFill>
              </a:rPr>
              <a:t>Västra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Kvinnohälsa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Rörelseorganen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Mage och tarm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Psykisk hälsa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Ospecifik cancer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="" xmlns:a16="http://schemas.microsoft.com/office/drawing/2014/main" id="{D86DFD24-1911-9442-A4C2-EA5134BB576C}"/>
              </a:ext>
            </a:extLst>
          </p:cNvPr>
          <p:cNvSpPr txBox="1"/>
          <p:nvPr/>
        </p:nvSpPr>
        <p:spPr>
          <a:xfrm>
            <a:off x="721045" y="569392"/>
            <a:ext cx="38623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latin typeface="+mj-lt"/>
                <a:cs typeface="Arial" panose="020B0604020202020204" pitchFamily="34" charset="0"/>
              </a:rPr>
              <a:t>NKK produceras av ämnesgrupper i hela landet</a:t>
            </a:r>
          </a:p>
        </p:txBody>
      </p:sp>
      <p:pic>
        <p:nvPicPr>
          <p:cNvPr id="25" name="Bildobjekt 24" descr="En bild som visar träd&#10;&#10;Automatiskt genererad beskrivning">
            <a:extLst>
              <a:ext uri="{FF2B5EF4-FFF2-40B4-BE49-F238E27FC236}">
                <a16:creationId xmlns="" xmlns:a16="http://schemas.microsoft.com/office/drawing/2014/main" id="{1E63E113-EB8F-4541-BF85-89B08B9F9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792" y="584617"/>
            <a:ext cx="2057175" cy="4682130"/>
          </a:xfrm>
          <a:prstGeom prst="rect">
            <a:avLst/>
          </a:prstGeom>
        </p:spPr>
      </p:pic>
      <p:pic>
        <p:nvPicPr>
          <p:cNvPr id="12" name="Bildobjekt 4">
            <a:extLst>
              <a:ext uri="{FF2B5EF4-FFF2-40B4-BE49-F238E27FC236}">
                <a16:creationId xmlns="" xmlns:a16="http://schemas.microsoft.com/office/drawing/2014/main" id="{290916CB-960D-EF46-A702-F0E8A802B455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900" y="6641063"/>
            <a:ext cx="15059916" cy="22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26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VGR-redaktionen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5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200" dirty="0" smtClean="0"/>
              <a:t>Redaktionen består av:</a:t>
            </a:r>
          </a:p>
          <a:p>
            <a:r>
              <a:rPr lang="sv-SE" sz="2200" dirty="0" smtClean="0"/>
              <a:t>Alexandra Schulhof Rydz/Maria da Silva- </a:t>
            </a:r>
            <a:r>
              <a:rPr lang="sv-SE" sz="2200" dirty="0" err="1" smtClean="0"/>
              <a:t>ordf</a:t>
            </a:r>
            <a:r>
              <a:rPr lang="sv-SE" sz="2200" dirty="0" smtClean="0"/>
              <a:t> kvinnohälsa</a:t>
            </a:r>
          </a:p>
          <a:p>
            <a:r>
              <a:rPr lang="sv-SE" sz="2200" dirty="0" smtClean="0"/>
              <a:t>Sara Lindholm – </a:t>
            </a:r>
            <a:r>
              <a:rPr lang="sv-SE" sz="2200" dirty="0" err="1" smtClean="0"/>
              <a:t>ordf</a:t>
            </a:r>
            <a:r>
              <a:rPr lang="sv-SE" sz="2200" dirty="0" smtClean="0"/>
              <a:t> mage tarm</a:t>
            </a:r>
          </a:p>
          <a:p>
            <a:r>
              <a:rPr lang="sv-SE" sz="2200" dirty="0" smtClean="0"/>
              <a:t>Gudrun Greim -</a:t>
            </a:r>
            <a:r>
              <a:rPr lang="sv-SE" sz="2200" dirty="0" err="1" smtClean="0"/>
              <a:t>ordf</a:t>
            </a:r>
            <a:r>
              <a:rPr lang="sv-SE" sz="2200" dirty="0" smtClean="0"/>
              <a:t> rörelseorganen och </a:t>
            </a:r>
            <a:r>
              <a:rPr lang="sv-SE" sz="2200" dirty="0" err="1" smtClean="0"/>
              <a:t>ospec</a:t>
            </a:r>
            <a:r>
              <a:rPr lang="sv-SE" sz="2200" dirty="0" smtClean="0"/>
              <a:t> cancer</a:t>
            </a:r>
          </a:p>
          <a:p>
            <a:r>
              <a:rPr lang="sv-SE" sz="2200" dirty="0" smtClean="0"/>
              <a:t>Martin Hammar- </a:t>
            </a:r>
            <a:r>
              <a:rPr lang="sv-SE" sz="2200" dirty="0" err="1" smtClean="0"/>
              <a:t>ordf</a:t>
            </a:r>
            <a:r>
              <a:rPr lang="sv-SE" sz="2200" dirty="0" smtClean="0"/>
              <a:t> psykisk hälsa</a:t>
            </a:r>
          </a:p>
          <a:p>
            <a:r>
              <a:rPr lang="sv-SE" sz="2200" dirty="0" smtClean="0"/>
              <a:t>Helena Gotte- medicinskt sakkunnig</a:t>
            </a:r>
          </a:p>
          <a:p>
            <a:pPr marL="0" indent="0">
              <a:buNone/>
            </a:pPr>
            <a:r>
              <a:rPr lang="sv-SE" sz="2200" dirty="0" smtClean="0"/>
              <a:t>	 Samtliga är specialister i allmänmedicin</a:t>
            </a:r>
          </a:p>
          <a:p>
            <a:endParaRPr lang="sv-SE" sz="2200" dirty="0" smtClean="0"/>
          </a:p>
          <a:p>
            <a:r>
              <a:rPr lang="sv-SE" sz="2200" dirty="0" smtClean="0"/>
              <a:t>Annelie Peterson- redaktör</a:t>
            </a:r>
          </a:p>
          <a:p>
            <a:r>
              <a:rPr lang="sv-SE" sz="2200" dirty="0" smtClean="0"/>
              <a:t>Maria Dahlström Roos –sjukvårdsregionalt ansvarig</a:t>
            </a:r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xmlns="" id="{81DC6A09-5D48-3A4B-8648-643D0DBA4369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900" y="6641063"/>
            <a:ext cx="15059916" cy="22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4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RPOs roll i arbetet med NKK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626577"/>
            <a:ext cx="10515600" cy="4914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smtClean="0"/>
              <a:t>För </a:t>
            </a:r>
            <a:r>
              <a:rPr lang="sv-SE" dirty="0"/>
              <a:t>att säkerställa medicinsk kvalitet granskar Västra Götalandsregionen </a:t>
            </a:r>
            <a:r>
              <a:rPr lang="sv-SE" dirty="0" smtClean="0"/>
              <a:t>den nationella texten. </a:t>
            </a:r>
            <a:r>
              <a:rPr lang="sv-SE" dirty="0"/>
              <a:t>NKK:s redaktion </a:t>
            </a:r>
            <a:r>
              <a:rPr lang="sv-SE" dirty="0" smtClean="0"/>
              <a:t>(två distriktsläkare) granskar </a:t>
            </a:r>
            <a:r>
              <a:rPr lang="sv-SE" dirty="0"/>
              <a:t>ur ett allmänmedicinskt perspektiv och fördelar till </a:t>
            </a:r>
            <a:r>
              <a:rPr lang="sv-SE" dirty="0">
                <a:solidFill>
                  <a:srgbClr val="FF0000"/>
                </a:solidFill>
              </a:rPr>
              <a:t>lämplig RPO som granskar utifrån ett </a:t>
            </a:r>
            <a:r>
              <a:rPr lang="sv-SE" dirty="0" smtClean="0">
                <a:solidFill>
                  <a:srgbClr val="FF0000"/>
                </a:solidFill>
              </a:rPr>
              <a:t>organspecialistperspektiv. 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NKKs VGR redaktion ansvarar för att ta fram VGR-specifika tillägg där det behövs.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000" dirty="0" smtClean="0"/>
              <a:t>Finns tillräckligt underlag (RMR/REK) publiceras tillägget utan att RPO/RPR involveras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000" dirty="0" smtClean="0">
                <a:solidFill>
                  <a:srgbClr val="FF0000"/>
                </a:solidFill>
              </a:rPr>
              <a:t>Behövs ny överenskommelse (som ej bed få ek/</a:t>
            </a:r>
            <a:r>
              <a:rPr lang="sv-SE" sz="2000" dirty="0" err="1" smtClean="0">
                <a:solidFill>
                  <a:srgbClr val="FF0000"/>
                </a:solidFill>
              </a:rPr>
              <a:t>org</a:t>
            </a:r>
            <a:r>
              <a:rPr lang="sv-SE" sz="2000" dirty="0" smtClean="0">
                <a:solidFill>
                  <a:srgbClr val="FF0000"/>
                </a:solidFill>
              </a:rPr>
              <a:t> konsekvenser) görs detta i samråd med </a:t>
            </a:r>
            <a:r>
              <a:rPr lang="sv-SE" sz="2000" dirty="0" err="1" smtClean="0">
                <a:solidFill>
                  <a:srgbClr val="FF0000"/>
                </a:solidFill>
              </a:rPr>
              <a:t>resp</a:t>
            </a:r>
            <a:r>
              <a:rPr lang="sv-SE" sz="2000" dirty="0" smtClean="0">
                <a:solidFill>
                  <a:srgbClr val="FF0000"/>
                </a:solidFill>
              </a:rPr>
              <a:t> RPO och primärvårdsrådet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000" dirty="0" smtClean="0"/>
              <a:t>Behövs ny RMR startas denna process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4">
            <a:extLst>
              <a:ext uri="{FF2B5EF4-FFF2-40B4-BE49-F238E27FC236}">
                <a16:creationId xmlns="" xmlns:a16="http://schemas.microsoft.com/office/drawing/2014/main" id="{AEED3B7A-F27B-7A4E-B523-A1D429A51A84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7" y="6649196"/>
            <a:ext cx="16079769" cy="24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22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Status NKK totalt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 </a:t>
            </a:r>
            <a:r>
              <a:rPr lang="sv-SE" dirty="0" smtClean="0"/>
              <a:t>ca 80</a:t>
            </a:r>
            <a:r>
              <a:rPr lang="sv-SE" dirty="0" smtClean="0"/>
              <a:t> </a:t>
            </a:r>
            <a:r>
              <a:rPr lang="sv-SE" dirty="0" smtClean="0"/>
              <a:t>kunskapsstöd </a:t>
            </a:r>
            <a:r>
              <a:rPr lang="sv-SE" dirty="0" smtClean="0"/>
              <a:t>publicerade. Målet är att allt ska vara klart </a:t>
            </a:r>
            <a:r>
              <a:rPr lang="sv-SE" smtClean="0"/>
              <a:t>inna</a:t>
            </a:r>
            <a:r>
              <a:rPr lang="sv-SE" smtClean="0"/>
              <a:t>n årsskiftet.</a:t>
            </a:r>
            <a:endParaRPr lang="sv-SE" dirty="0" smtClean="0"/>
          </a:p>
          <a:p>
            <a:r>
              <a:rPr lang="sv-SE" dirty="0" smtClean="0"/>
              <a:t>12 saknar behov av tillägg</a:t>
            </a:r>
          </a:p>
          <a:p>
            <a:r>
              <a:rPr lang="sv-SE" dirty="0" smtClean="0"/>
              <a:t>21 tillägg publicerade (i princip alla </a:t>
            </a:r>
            <a:r>
              <a:rPr lang="sv-SE" dirty="0" smtClean="0"/>
              <a:t>efter</a:t>
            </a:r>
            <a:r>
              <a:rPr lang="sv-SE" dirty="0" smtClean="0"/>
              <a:t> sommaren -19)</a:t>
            </a:r>
          </a:p>
          <a:p>
            <a:r>
              <a:rPr lang="sv-SE" dirty="0" smtClean="0"/>
              <a:t>För </a:t>
            </a:r>
            <a:r>
              <a:rPr lang="sv-SE" dirty="0" smtClean="0"/>
              <a:t>övriga pågår arbete med tillägg med </a:t>
            </a:r>
            <a:r>
              <a:rPr lang="sv-SE" dirty="0" err="1" smtClean="0"/>
              <a:t>resp</a:t>
            </a:r>
            <a:r>
              <a:rPr lang="sv-SE" dirty="0" smtClean="0"/>
              <a:t> </a:t>
            </a:r>
            <a:r>
              <a:rPr lang="sv-SE" dirty="0" smtClean="0"/>
              <a:t>RPO. Hela neurologin och hud snart klart för publicering.</a:t>
            </a:r>
            <a:endParaRPr lang="sv-SE" dirty="0" smtClean="0"/>
          </a:p>
          <a:p>
            <a:endParaRPr lang="sv-SE" dirty="0"/>
          </a:p>
        </p:txBody>
      </p:sp>
      <p:pic>
        <p:nvPicPr>
          <p:cNvPr id="4" name="Bildobjekt 4">
            <a:extLst>
              <a:ext uri="{FF2B5EF4-FFF2-40B4-BE49-F238E27FC236}">
                <a16:creationId xmlns="" xmlns:a16="http://schemas.microsoft.com/office/drawing/2014/main" id="{AEED3B7A-F27B-7A4E-B523-A1D429A51A84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7" y="6649196"/>
            <a:ext cx="16079769" cy="24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74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3318</TotalTime>
  <Words>467</Words>
  <Application>Microsoft Office PowerPoint</Application>
  <PresentationFormat>Bredbild</PresentationFormat>
  <Paragraphs>102</Paragraphs>
  <Slides>8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Office-tema</vt:lpstr>
      <vt:lpstr> Nationellt kliniskt kunskapsstöd, NKK Allmänläkardygnet 191107 Helena Gotte</vt:lpstr>
      <vt:lpstr>Nationellt kliniskt kunskapsstöd   </vt:lpstr>
      <vt:lpstr>PowerPoint-presentation</vt:lpstr>
      <vt:lpstr>PowerPoint-presentation</vt:lpstr>
      <vt:lpstr>PowerPoint-presentation</vt:lpstr>
      <vt:lpstr>VGR-redaktionen</vt:lpstr>
      <vt:lpstr>RPOs roll i arbetet med NKK</vt:lpstr>
      <vt:lpstr>Status NKK totalt</vt:lpstr>
    </vt:vector>
  </TitlesOfParts>
  <Company>Västra Götalandsregionen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Nationellt kliniskt kunskapsstöd, NKK Allmänläkardygnet 191107 Helena Gotte</dc:title>
  <dc:creator>Helena Gotte</dc:creator>
  <cp:lastModifiedBy>Helena Gotte</cp:lastModifiedBy>
  <cp:revision>6</cp:revision>
  <dcterms:created xsi:type="dcterms:W3CDTF">2019-10-22T09:28:44Z</dcterms:created>
  <dcterms:modified xsi:type="dcterms:W3CDTF">2019-11-07T13:41:51Z</dcterms:modified>
</cp:coreProperties>
</file>